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9926638" cy="6797675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tel" initials="i" lastIdx="1" clrIdx="0">
    <p:extLst>
      <p:ext uri="{19B8F6BF-5375-455C-9EA6-DF929625EA0E}">
        <p15:presenceInfo xmlns:p15="http://schemas.microsoft.com/office/powerpoint/2012/main" xmlns="" userId="int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2834D-B747-41AB-A037-AA7F4630E2C1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98D9A0-7F94-4862-9DD0-1400EEC8AE5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95513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6539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87860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92245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5451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395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99709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78236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78418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57928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28684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84417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BEC71-4351-45D1-8F52-3D5A1EB7CD45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AC74C-7E03-4133-942E-B5A0A9E7E7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54233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.pe/url?url=http://uts.edu.co/portal/seccion.php?id=730&amp;key=477a076cb031b02db22de5033ce765c1&amp;rct=j&amp;frm=1&amp;q=&amp;esrc=s&amp;sa=U&amp;ved=0ahUKEwjApsmhsqLLAhXI7R4KHZDvDP048AYQwW4IFzAB&amp;usg=AFQjCNGZQ8Q7XakdFxygjOKSaOzX1GSiz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728191"/>
          </a:xfrm>
        </p:spPr>
        <p:txBody>
          <a:bodyPr>
            <a:normAutofit fontScale="90000"/>
          </a:bodyPr>
          <a:lstStyle/>
          <a:p>
            <a:r>
              <a:rPr lang="es-ES_tradnl" sz="36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Arial" pitchFamily="34" charset="0"/>
              </a:rPr>
              <a:t>PARTICIPACION Y CONTROL CIUDADANO</a:t>
            </a:r>
            <a:br>
              <a:rPr lang="es-ES_tradnl" sz="36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Arial" pitchFamily="34" charset="0"/>
              </a:rPr>
            </a:br>
            <a:r>
              <a:rPr lang="es-ES_tradnl" sz="36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Arial" pitchFamily="34" charset="0"/>
              </a:rPr>
              <a:t>COMITÉ DE VIGILANCIA Y CONTROL</a:t>
            </a:r>
            <a:endParaRPr lang="es-AR" sz="3600" b="1" dirty="0">
              <a:solidFill>
                <a:srgbClr val="002060"/>
              </a:solidFill>
              <a:latin typeface="Comic Sans MS" panose="030F0702030302020204" pitchFamily="66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39552" y="5013176"/>
            <a:ext cx="7992888" cy="1224136"/>
          </a:xfrm>
        </p:spPr>
        <p:txBody>
          <a:bodyPr>
            <a:normAutofit/>
          </a:bodyPr>
          <a:lstStyle/>
          <a:p>
            <a:pPr algn="l"/>
            <a:r>
              <a:rPr lang="es-ES_tradnl" sz="2400" b="1" dirty="0" smtClean="0">
                <a:solidFill>
                  <a:srgbClr val="C00000"/>
                </a:solidFill>
                <a:latin typeface="Comic Sans MS" panose="030F0702030302020204" pitchFamily="66" charset="0"/>
                <a:cs typeface="Arial" pitchFamily="34" charset="0"/>
              </a:rPr>
              <a:t>PONENTE : Señor JESUS GONGORA SANTA CRUZ</a:t>
            </a:r>
          </a:p>
          <a:p>
            <a:pPr algn="l"/>
            <a:r>
              <a:rPr lang="es-ES_tradnl" sz="2400" b="1" dirty="0" smtClean="0">
                <a:solidFill>
                  <a:srgbClr val="C00000"/>
                </a:solidFill>
                <a:latin typeface="Comic Sans MS" panose="030F0702030302020204" pitchFamily="66" charset="0"/>
                <a:cs typeface="Arial" pitchFamily="34" charset="0"/>
              </a:rPr>
              <a:t>COMITE DE VIGILANCIA Y CONTROL PP.2018</a:t>
            </a:r>
            <a:endParaRPr lang="es-AR" sz="2400" b="1" dirty="0">
              <a:solidFill>
                <a:srgbClr val="C00000"/>
              </a:solidFill>
              <a:latin typeface="Comic Sans MS" panose="030F0702030302020204" pitchFamily="66" charset="0"/>
              <a:cs typeface="Arial" pitchFamily="34" charset="0"/>
            </a:endParaRPr>
          </a:p>
        </p:txBody>
      </p:sp>
      <p:pic>
        <p:nvPicPr>
          <p:cNvPr id="4" name="3 Imagen" descr="Resultado de imagen para logos de control intern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492896"/>
            <a:ext cx="2448272" cy="2304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823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ES_tradnl" sz="2800" b="1" dirty="0" smtClean="0">
                <a:solidFill>
                  <a:srgbClr val="002060"/>
                </a:solidFill>
              </a:rPr>
              <a:t>I.- CONCEPTOS GENERALES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_tradnl" sz="2800" b="1" dirty="0" smtClean="0">
                <a:solidFill>
                  <a:srgbClr val="C00000"/>
                </a:solidFill>
              </a:rPr>
              <a:t>Ciudadano:</a:t>
            </a:r>
            <a:r>
              <a:rPr lang="es-ES_tradnl" sz="2800" dirty="0" smtClean="0"/>
              <a:t> </a:t>
            </a:r>
            <a:r>
              <a:rPr lang="es-ES_tradnl" sz="2800" dirty="0" smtClean="0"/>
              <a:t>E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s 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una persona con obligaciones y derechos, dispuesto a cumplir sus deberes y a exigir que no maltraten sus derechos.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_tradnl" sz="2800" b="1" dirty="0" smtClean="0">
                <a:solidFill>
                  <a:srgbClr val="C00000"/>
                </a:solidFill>
              </a:rPr>
              <a:t>Sociedad Civil: </a:t>
            </a:r>
            <a:r>
              <a:rPr lang="es-ES_tradnl" sz="2800" b="1" dirty="0">
                <a:solidFill>
                  <a:schemeClr val="accent2">
                    <a:lumMod val="50000"/>
                  </a:schemeClr>
                </a:solidFill>
              </a:rPr>
              <a:t>E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s 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un conjunto de ciudadanos organizados de forma voluntaria, autogeneradora, apoyada por si misma, autónoma del estado y cohesionada por el orden legal o un conjunto de reglas compartidas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_tradnl" sz="2800" b="1" dirty="0" smtClean="0">
                <a:solidFill>
                  <a:srgbClr val="C00000"/>
                </a:solidFill>
              </a:rPr>
              <a:t>Sociedad:</a:t>
            </a:r>
            <a:r>
              <a:rPr lang="es-ES_tradnl" sz="2800" dirty="0" smtClean="0">
                <a:solidFill>
                  <a:srgbClr val="C00000"/>
                </a:solidFill>
              </a:rPr>
              <a:t> </a:t>
            </a:r>
            <a:r>
              <a:rPr lang="es-ES_tradnl" sz="2800" b="1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onjunto 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de ciudadanos que actúan colectivamente en la esfera pública, para expresar sus intereses, pasiones e ideas, intercambiar información, alcanzar metas comunes, realizar demandas 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al 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estado y responsabilizar a los empleados </a:t>
            </a:r>
            <a:r>
              <a:rPr lang="es-ES_tradnl" sz="2800" b="1" dirty="0" smtClean="0">
                <a:solidFill>
                  <a:schemeClr val="accent2">
                    <a:lumMod val="50000"/>
                  </a:schemeClr>
                </a:solidFill>
              </a:rPr>
              <a:t>públicos.</a:t>
            </a:r>
            <a:endParaRPr lang="es-ES_tradnl" sz="28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s-AR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51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ES_tradnl" sz="2600" dirty="0" smtClean="0"/>
              <a:t>I</a:t>
            </a:r>
            <a:r>
              <a:rPr lang="es-ES_tradnl" sz="2600" b="1" dirty="0" smtClean="0">
                <a:solidFill>
                  <a:srgbClr val="0070C0"/>
                </a:solidFill>
              </a:rPr>
              <a:t>.- </a:t>
            </a:r>
            <a:r>
              <a:rPr lang="es-ES_tradnl" sz="2600" b="1" dirty="0" smtClean="0">
                <a:solidFill>
                  <a:srgbClr val="002060"/>
                </a:solidFill>
              </a:rPr>
              <a:t>CONCEPTOS GENERALES</a:t>
            </a:r>
          </a:p>
          <a:p>
            <a:pPr marL="514350" indent="-514350" algn="just">
              <a:buAutoNum type="arabicPeriod" startAt="4"/>
            </a:pPr>
            <a:r>
              <a:rPr lang="es-ES_tradnl" sz="2600" b="1" dirty="0" smtClean="0">
                <a:solidFill>
                  <a:srgbClr val="C00000"/>
                </a:solidFill>
              </a:rPr>
              <a:t>Ciudadanía:</a:t>
            </a:r>
            <a:r>
              <a:rPr lang="es-ES_tradnl" sz="2600" b="1" dirty="0" smtClean="0"/>
              <a:t> </a:t>
            </a:r>
            <a:r>
              <a:rPr lang="es-ES_tradnl" sz="2600" b="1" dirty="0">
                <a:solidFill>
                  <a:schemeClr val="accent2">
                    <a:lumMod val="75000"/>
                  </a:schemeClr>
                </a:solidFill>
              </a:rPr>
              <a:t>E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s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una pertenencia voluntaria regida por   una lógica de derechos y obligaciones y con capacidad de decisión, donde las personas se comportan de acuerdo a una identidad, es decir un reconocimiento de si mismos y de los otros como racionales,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iguales y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libres.</a:t>
            </a:r>
          </a:p>
          <a:p>
            <a:pPr marL="514350" indent="-514350" algn="just">
              <a:buAutoNum type="arabicPeriod" startAt="4"/>
            </a:pPr>
            <a:r>
              <a:rPr lang="es-ES_tradnl" sz="2600" b="1" dirty="0" smtClean="0">
                <a:solidFill>
                  <a:srgbClr val="C00000"/>
                </a:solidFill>
              </a:rPr>
              <a:t>La participación</a:t>
            </a:r>
            <a:r>
              <a:rPr lang="es-ES_tradnl" sz="2600" b="1" dirty="0" smtClean="0"/>
              <a:t>: </a:t>
            </a:r>
            <a:r>
              <a:rPr lang="es-ES_tradnl" sz="2600" b="1" dirty="0">
                <a:solidFill>
                  <a:schemeClr val="accent2">
                    <a:lumMod val="75000"/>
                  </a:schemeClr>
                </a:solidFill>
              </a:rPr>
              <a:t>E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s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la acción y el efecto de participar, es la acción de formar parte en una actividad, tomar decisiones, tener iniciativa frente a algo; la participación involucra a un grupo de personas</a:t>
            </a:r>
          </a:p>
          <a:p>
            <a:pPr marL="514350" indent="-514350" algn="just">
              <a:buAutoNum type="arabicPeriod" startAt="4"/>
            </a:pPr>
            <a:r>
              <a:rPr lang="es-ES_tradnl" sz="2600" b="1" dirty="0" smtClean="0">
                <a:solidFill>
                  <a:srgbClr val="C00000"/>
                </a:solidFill>
              </a:rPr>
              <a:t>La participación ciudadana</a:t>
            </a:r>
            <a:r>
              <a:rPr lang="es-ES_tradnl" sz="2600" b="1" dirty="0" smtClean="0"/>
              <a:t>: </a:t>
            </a:r>
            <a:r>
              <a:rPr lang="es-ES_tradnl" sz="2600" b="1" dirty="0">
                <a:solidFill>
                  <a:schemeClr val="accent2">
                    <a:lumMod val="75000"/>
                  </a:schemeClr>
                </a:solidFill>
              </a:rPr>
              <a:t>E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s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el derecho que tenemos todas y todos los ciudadanos y ciudadanas de formar parte en la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vida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social y política de nuestra comunidad y del país en general</a:t>
            </a:r>
          </a:p>
          <a:p>
            <a:pPr marL="514350" indent="-514350" algn="just">
              <a:buAutoNum type="arabicPeriod" startAt="4"/>
            </a:pPr>
            <a:endParaRPr lang="es-AR" sz="2600" b="1" dirty="0"/>
          </a:p>
        </p:txBody>
      </p:sp>
    </p:spTree>
    <p:extLst>
      <p:ext uri="{BB962C8B-B14F-4D97-AF65-F5344CB8AC3E}">
        <p14:creationId xmlns:p14="http://schemas.microsoft.com/office/powerpoint/2010/main" val="364210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Resultado de imagen para logo de control interno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25144"/>
            <a:ext cx="1224136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Llamada rectangular redondeada"/>
          <p:cNvSpPr/>
          <p:nvPr/>
        </p:nvSpPr>
        <p:spPr>
          <a:xfrm>
            <a:off x="755576" y="764704"/>
            <a:ext cx="7416824" cy="3672408"/>
          </a:xfrm>
          <a:prstGeom prst="wedgeRoundRectCallout">
            <a:avLst>
              <a:gd name="adj1" fmla="val 37959"/>
              <a:gd name="adj2" fmla="val 61373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2600" b="1" dirty="0" smtClean="0">
                <a:solidFill>
                  <a:schemeClr val="accent4">
                    <a:lumMod val="50000"/>
                  </a:schemeClr>
                </a:solidFill>
              </a:rPr>
              <a:t>«EL VERDADERO SENTIDO DE LA </a:t>
            </a:r>
            <a:r>
              <a:rPr lang="es-ES_tradnl" sz="2600" b="1" dirty="0" smtClean="0">
                <a:solidFill>
                  <a:schemeClr val="accent4">
                    <a:lumMod val="50000"/>
                  </a:schemeClr>
                </a:solidFill>
              </a:rPr>
              <a:t>PARTICIPACION, </a:t>
            </a:r>
            <a:r>
              <a:rPr lang="es-ES_tradnl" sz="2600" b="1" dirty="0" smtClean="0">
                <a:solidFill>
                  <a:schemeClr val="accent4">
                    <a:lumMod val="50000"/>
                  </a:schemeClr>
                </a:solidFill>
              </a:rPr>
              <a:t>RESIDE EN TRABAJAR POR EL COMPROMISO SOCIAL QUE TIENE EL CIUDADANO CON EL DESARROLLO DE SU CIUDAD Y SU PAIS, EL PROGRESO LOCAL ES UNA FORMA DE INVERSION SOCIAL, ORIENTADA A CANALIZAR CAPACIDADES INDIVIDUALES Y COLECTIVAS DE CIUDADANOS Y CIUDADANAS CAPACES DE ORGANIZARSE.»</a:t>
            </a:r>
            <a:endParaRPr lang="es-AR" sz="26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99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es-ES_tradnl" dirty="0" smtClean="0"/>
              <a:t>II.-</a:t>
            </a:r>
            <a:r>
              <a:rPr lang="es-ES_tradnl" sz="2600" b="1" dirty="0" smtClean="0">
                <a:solidFill>
                  <a:srgbClr val="002060"/>
                </a:solidFill>
              </a:rPr>
              <a:t>LA PARTICIPACIÓN VECINAL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Es un medio de organización de los vecinos para lograr un objetivo común, se realiza a través de las Juntas de Vecinos.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La Ley 27972 Orgánica de Municipalidades en su Artículo 79º indica la participación de la comunidad en los gobiernos locales, refiriéndose a las formas mediante las cuales los vecinos pueden ejercer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la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participación en su localidad. 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Las Municipalidades debe reconocer a las juntas de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vecinos, </a:t>
            </a:r>
            <a:r>
              <a:rPr lang="es-ES_tradnl" sz="2600" b="1" dirty="0" smtClean="0">
                <a:solidFill>
                  <a:schemeClr val="accent2">
                    <a:lumMod val="75000"/>
                  </a:schemeClr>
                </a:solidFill>
              </a:rPr>
              <a:t>para su participación en pedidos y reclamos al municipio</a:t>
            </a:r>
            <a:endParaRPr lang="es-AR" sz="2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18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s-PE" sz="2600" dirty="0" smtClean="0"/>
          </a:p>
          <a:p>
            <a:pPr marL="0" indent="0">
              <a:buNone/>
            </a:pPr>
            <a:r>
              <a:rPr lang="es-PE" sz="2600" b="1" dirty="0" smtClean="0">
                <a:solidFill>
                  <a:schemeClr val="accent5">
                    <a:lumMod val="50000"/>
                  </a:schemeClr>
                </a:solidFill>
              </a:rPr>
              <a:t>III.- IMPORTANTE</a:t>
            </a:r>
          </a:p>
          <a:p>
            <a:pPr marL="514350" indent="-514350" algn="just">
              <a:buFont typeface="+mj-lt"/>
              <a:buAutoNum type="arabicParenR"/>
            </a:pPr>
            <a:r>
              <a:rPr lang="es-PE" sz="2600" b="1" dirty="0" smtClean="0">
                <a:solidFill>
                  <a:srgbClr val="C00000"/>
                </a:solidFill>
              </a:rPr>
              <a:t>La participación ciudadana es considerada, como </a:t>
            </a:r>
            <a:r>
              <a:rPr lang="es-PE" sz="2600" b="1" dirty="0" smtClean="0">
                <a:solidFill>
                  <a:srgbClr val="C00000"/>
                </a:solidFill>
              </a:rPr>
              <a:t>uno de los </a:t>
            </a:r>
            <a:r>
              <a:rPr lang="es-PE" sz="2600" b="1" dirty="0" smtClean="0">
                <a:solidFill>
                  <a:srgbClr val="C00000"/>
                </a:solidFill>
              </a:rPr>
              <a:t>mecanismos a través de los </a:t>
            </a:r>
            <a:r>
              <a:rPr lang="es-PE" sz="2600" b="1" dirty="0" smtClean="0">
                <a:solidFill>
                  <a:srgbClr val="C00000"/>
                </a:solidFill>
              </a:rPr>
              <a:t>cuales, </a:t>
            </a:r>
            <a:r>
              <a:rPr lang="es-PE" sz="2600" b="1" dirty="0" smtClean="0">
                <a:solidFill>
                  <a:srgbClr val="C00000"/>
                </a:solidFill>
              </a:rPr>
              <a:t>los ciudadanos ( la sociedad civil en su conjunto) pueden tomar parte de las decisiones en contextos públicos.</a:t>
            </a:r>
          </a:p>
          <a:p>
            <a:pPr marL="514350" indent="-514350" algn="just">
              <a:buFont typeface="+mj-lt"/>
              <a:buAutoNum type="arabicParenR"/>
            </a:pPr>
            <a:r>
              <a:rPr lang="es-PE" sz="2600" b="1" dirty="0" smtClean="0">
                <a:solidFill>
                  <a:srgbClr val="002060"/>
                </a:solidFill>
              </a:rPr>
              <a:t>La participación ciudadana por parte de la sociedad civil, en los asuntos públicos de nuestro país es un derecho fundamental, reconocido por los tratados y pactos internacionales suscritos por el estado. </a:t>
            </a:r>
          </a:p>
          <a:p>
            <a:pPr marL="514350" indent="-514350" algn="just">
              <a:buFont typeface="+mj-lt"/>
              <a:buAutoNum type="arabicParenR"/>
            </a:pPr>
            <a:r>
              <a:rPr lang="es-PE" sz="2600" b="1" dirty="0" smtClean="0">
                <a:solidFill>
                  <a:srgbClr val="C00000"/>
                </a:solidFill>
              </a:rPr>
              <a:t>Se debe tomar en </a:t>
            </a:r>
            <a:r>
              <a:rPr lang="es-PE" sz="2600" b="1" dirty="0" smtClean="0">
                <a:solidFill>
                  <a:srgbClr val="C00000"/>
                </a:solidFill>
              </a:rPr>
              <a:t>cuenta, </a:t>
            </a:r>
            <a:r>
              <a:rPr lang="es-PE" sz="2600" b="1" dirty="0" smtClean="0">
                <a:solidFill>
                  <a:srgbClr val="C00000"/>
                </a:solidFill>
              </a:rPr>
              <a:t>que la democracia se fortalece con los mecanismos de participación ciudadana, porque permite la gestión compartida del desarrollo sostenible y de la calidad de vida de la población.</a:t>
            </a:r>
            <a:endParaRPr lang="es-PE" sz="2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17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IV  NORMAS LEGALES </a:t>
            </a:r>
            <a:endParaRPr lang="es-PE" sz="2600" b="1" dirty="0">
              <a:solidFill>
                <a:srgbClr val="002060"/>
              </a:solidFill>
            </a:endParaRPr>
          </a:p>
          <a:p>
            <a:pPr marL="514350" indent="-514350" algn="just">
              <a:buFont typeface="+mj-lt"/>
              <a:buAutoNum type="alphaLcParenR"/>
            </a:pPr>
            <a:r>
              <a:rPr lang="es-PE" sz="2600" b="1" dirty="0" smtClean="0">
                <a:solidFill>
                  <a:srgbClr val="C00000"/>
                </a:solidFill>
              </a:rPr>
              <a:t>Constitución Política del Perú, Articulo 2º Toda persona tiene derecho; Inciso 17.- “A participar en forma individual o asociada, en la vida pública, económica, social y cultural de la nación……”. Articulo 31º Articulo modificado por la Ley 28480, ….“Es derecho y deber de los vecinos participar en el Gobierno Municipal de su jurisdicción. La ley norma y promueve los mecanismos directos e indirectos de su participación….”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s-PE" sz="2600" b="1" dirty="0" smtClean="0">
                <a:solidFill>
                  <a:srgbClr val="002060"/>
                </a:solidFill>
              </a:rPr>
              <a:t>La Convención Internacional de los Derechos </a:t>
            </a:r>
            <a:r>
              <a:rPr lang="es-PE" sz="2600" b="1" dirty="0">
                <a:solidFill>
                  <a:srgbClr val="002060"/>
                </a:solidFill>
              </a:rPr>
              <a:t>H</a:t>
            </a:r>
            <a:r>
              <a:rPr lang="es-PE" sz="2600" b="1" dirty="0" smtClean="0">
                <a:solidFill>
                  <a:srgbClr val="002060"/>
                </a:solidFill>
              </a:rPr>
              <a:t>umanos y el Pacto Internacional de Derechos Civiles y Políticos de Naciones Unidas.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s-PE" sz="2600" b="1" dirty="0" smtClean="0">
                <a:solidFill>
                  <a:srgbClr val="C00000"/>
                </a:solidFill>
              </a:rPr>
              <a:t>La participación, es entendida como un proceso de concertación, negociación y vigilancia entre la sociedad y las autoridades democráticamente constituidas.</a:t>
            </a:r>
            <a:endParaRPr lang="es-PE" sz="2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36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V LA VIGILANCIA CIUDADANA</a:t>
            </a:r>
          </a:p>
          <a:p>
            <a:pPr marL="514350" indent="-514350" algn="just">
              <a:buFont typeface="+mj-lt"/>
              <a:buAutoNum type="arabicParenR"/>
            </a:pPr>
            <a:r>
              <a:rPr lang="es-PE" sz="2600" b="1" dirty="0" smtClean="0">
                <a:solidFill>
                  <a:srgbClr val="002060"/>
                </a:solidFill>
              </a:rPr>
              <a:t>Es la capacidad y el derecho que tenemos los ciudadanos y ciudadanas para fiscalizar o controlar las decisiones o acciones de las instituciones y funcionarios públicos, que afectan la vida de la comunidad</a:t>
            </a:r>
            <a:r>
              <a:rPr lang="es-PE" sz="2600" b="1" dirty="0" smtClean="0">
                <a:solidFill>
                  <a:srgbClr val="0070C0"/>
                </a:solidFill>
              </a:rPr>
              <a:t>.</a:t>
            </a:r>
          </a:p>
          <a:p>
            <a:pPr marL="514350" indent="-514350" algn="just">
              <a:buFont typeface="+mj-lt"/>
              <a:buAutoNum type="arabicParenR"/>
            </a:pPr>
            <a:r>
              <a:rPr lang="es-PE" sz="2600" b="1" dirty="0" smtClean="0">
                <a:solidFill>
                  <a:srgbClr val="C00000"/>
                </a:solidFill>
              </a:rPr>
              <a:t>Es también un mecanismos de control, para evitar la corrupción que se traduce en un conjunto de acciones que lleva a cabo la población para velar por el cumplimiento de sus deberes y derechos.</a:t>
            </a:r>
          </a:p>
          <a:p>
            <a:pPr marL="514350" indent="-514350" algn="just">
              <a:buFont typeface="+mj-lt"/>
              <a:buAutoNum type="arabicParenR"/>
            </a:pPr>
            <a:r>
              <a:rPr lang="es-PE" sz="2600" b="1" dirty="0" smtClean="0">
                <a:solidFill>
                  <a:srgbClr val="002060"/>
                </a:solidFill>
              </a:rPr>
              <a:t>La base de la vigilancia, esta en la participación consciente de la población en el desarrollo de sus capacidades organizativas para estos fines.</a:t>
            </a:r>
          </a:p>
          <a:p>
            <a:pPr marL="514350" indent="-514350" algn="just">
              <a:buFont typeface="+mj-lt"/>
              <a:buAutoNum type="arabicParenR"/>
            </a:pPr>
            <a:r>
              <a:rPr lang="es-PE" sz="2600" b="1" dirty="0" smtClean="0">
                <a:solidFill>
                  <a:srgbClr val="C00000"/>
                </a:solidFill>
              </a:rPr>
              <a:t>Hay normas y leyes que establecen mecanismos de participación ciudadana en el acceso de mirar y fiscalizar la gestión pública</a:t>
            </a:r>
            <a:r>
              <a:rPr lang="es-PE" sz="2600" dirty="0" smtClean="0">
                <a:solidFill>
                  <a:srgbClr val="C00000"/>
                </a:solidFill>
              </a:rPr>
              <a:t>.</a:t>
            </a:r>
            <a:endParaRPr lang="es-PE" sz="2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28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PE" sz="2600" b="1" dirty="0" smtClean="0"/>
          </a:p>
          <a:p>
            <a:pPr marL="0" indent="0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VI IMPORTANCIA  DE LA VIGILANCIA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Los ciudadanos somos parte de un </a:t>
            </a:r>
            <a:r>
              <a:rPr lang="es-PE" sz="2600" b="1" dirty="0" smtClean="0">
                <a:solidFill>
                  <a:srgbClr val="C00000"/>
                </a:solidFill>
              </a:rPr>
              <a:t>estado, </a:t>
            </a:r>
            <a:r>
              <a:rPr lang="es-PE" sz="2600" b="1" dirty="0" smtClean="0">
                <a:solidFill>
                  <a:srgbClr val="C00000"/>
                </a:solidFill>
              </a:rPr>
              <a:t>cuyas instituciones  y funcionarios deben cumplir con una serie de funciones orientadas a facilitar el ejercicio de nuestros derechos</a:t>
            </a:r>
            <a:r>
              <a:rPr lang="es-PE" sz="2600" b="1" dirty="0" smtClean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002060"/>
                </a:solidFill>
              </a:rPr>
              <a:t>Si queremos vivir en democracia los ciudadanos debemos ejercer la participación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La vigilancia es una alternativa de participación y de compromiso ciudadano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002060"/>
                </a:solidFill>
              </a:rPr>
              <a:t>Con la </a:t>
            </a:r>
            <a:r>
              <a:rPr lang="es-PE" sz="2600" b="1" dirty="0" smtClean="0">
                <a:solidFill>
                  <a:srgbClr val="002060"/>
                </a:solidFill>
              </a:rPr>
              <a:t>vigilancia, </a:t>
            </a:r>
            <a:r>
              <a:rPr lang="es-PE" sz="2600" b="1" dirty="0" smtClean="0">
                <a:solidFill>
                  <a:srgbClr val="002060"/>
                </a:solidFill>
              </a:rPr>
              <a:t>hacemos que nuestros derechos se cumplan contribuyendo a mejorar la vida de todos los funcionarios y ciudadanos-</a:t>
            </a:r>
            <a:endParaRPr lang="es-PE" sz="2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23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VI CUANDO Y QUE VIGILAMOS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Controlamos que los planes y programas del gobierno o de cualquier otro organismos público o privado, se cumplan de acuerdo a la realidad y a las necesidades de la población.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002060"/>
                </a:solidFill>
              </a:rPr>
              <a:t>Damos sostenibilidad a las políticas en curso que favorecen el bienestar de la sociedad, para promover leyes y medidas correctivas, para que todos los ciudadanos y ciudadanas tengan claros sus derechos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Todos debemos contribuir a la creación de mecanismos e instrumentos que garanticen una fiscalización de  la ciudadanía frente al poder púbico o privado, desarrollando el debate, análisis, propuestas, una participación activa de los ciudadanos.</a:t>
            </a:r>
            <a:endParaRPr lang="es-PE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93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933056"/>
            <a:ext cx="3918204" cy="2670048"/>
          </a:xfrm>
        </p:spPr>
      </p:pic>
      <p:sp>
        <p:nvSpPr>
          <p:cNvPr id="8" name="Llamada rectangular redondeada 7"/>
          <p:cNvSpPr/>
          <p:nvPr/>
        </p:nvSpPr>
        <p:spPr>
          <a:xfrm>
            <a:off x="971600" y="620688"/>
            <a:ext cx="7272808" cy="2808312"/>
          </a:xfrm>
          <a:prstGeom prst="wedgeRoundRectCallout">
            <a:avLst>
              <a:gd name="adj1" fmla="val -8890"/>
              <a:gd name="adj2" fmla="val 7138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PE" sz="2600" b="1" dirty="0" smtClean="0">
                <a:solidFill>
                  <a:srgbClr val="002060"/>
                </a:solidFill>
              </a:rPr>
              <a:t>La vigilancia no solo identifica los problemas que se suscriben en diferentes niveles, sino también propone alternativas de solución, que normalmente son fruto del consenso de un grupo de ciudadanos y ciudadanas organizados</a:t>
            </a:r>
            <a:endParaRPr lang="es-PE" sz="2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87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424847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PE" sz="2600" b="1" dirty="0" smtClean="0">
                <a:solidFill>
                  <a:schemeClr val="accent1">
                    <a:lumMod val="75000"/>
                  </a:schemeClr>
                </a:solidFill>
              </a:rPr>
              <a:t>VII LEY 26300 LEY  DE DERECHOS DE PARTICIPACION Y</a:t>
            </a:r>
          </a:p>
          <a:p>
            <a:pPr marL="0" indent="0" algn="just">
              <a:buNone/>
            </a:pPr>
            <a:r>
              <a:rPr lang="es-PE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PE" sz="2600" b="1" dirty="0" smtClean="0">
                <a:solidFill>
                  <a:schemeClr val="accent1">
                    <a:lumMod val="75000"/>
                  </a:schemeClr>
                </a:solidFill>
              </a:rPr>
              <a:t>     CONTROL CIUDADANO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Establece los alcances y procedimientos específicos que deberán tomarse  en cuenta para ejercer los distintos mecanismos de control y participación ciudadana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chemeClr val="tx2">
                    <a:lumMod val="50000"/>
                  </a:schemeClr>
                </a:solidFill>
              </a:rPr>
              <a:t>Los mecanismos de participación ciudadana son, la consulta popular de revocatoria, la demanda de rendición de </a:t>
            </a:r>
            <a:r>
              <a:rPr lang="es-PE" sz="2600" b="1" dirty="0">
                <a:solidFill>
                  <a:schemeClr val="tx2">
                    <a:lumMod val="50000"/>
                  </a:schemeClr>
                </a:solidFill>
              </a:rPr>
              <a:t>c</a:t>
            </a:r>
            <a:r>
              <a:rPr lang="es-PE" sz="2600" b="1" dirty="0" smtClean="0">
                <a:solidFill>
                  <a:schemeClr val="tx2">
                    <a:lumMod val="50000"/>
                  </a:schemeClr>
                </a:solidFill>
              </a:rPr>
              <a:t>uentas, la remoción, la iniciativa, el referéndum, el cabildo abierto, la petición y los comités comunales y juntas vecinales.</a:t>
            </a:r>
            <a:endParaRPr lang="es-PE" sz="2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Marcador de conteni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012" y="5085184"/>
            <a:ext cx="2847975" cy="134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5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marL="0" indent="0">
              <a:buNone/>
            </a:pPr>
            <a:r>
              <a:rPr lang="es-PE" b="1" dirty="0" smtClean="0">
                <a:solidFill>
                  <a:srgbClr val="002060"/>
                </a:solidFill>
              </a:rPr>
              <a:t>VIII LOS COMITES DE VIGILANCIA Y CONTROL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b="1" dirty="0" smtClean="0">
                <a:solidFill>
                  <a:srgbClr val="C00000"/>
                </a:solidFill>
              </a:rPr>
              <a:t>El comité de vigilancia, es una instancia creada en el proceso de presupuesto participativo, entre los agentes participantes de la sociedad civil, acreditados como externos la gobierno local </a:t>
            </a:r>
            <a:endParaRPr lang="es-PE" b="1" dirty="0">
              <a:solidFill>
                <a:srgbClr val="C00000"/>
              </a:solidFill>
            </a:endParaRPr>
          </a:p>
        </p:txBody>
      </p:sp>
      <p:pic>
        <p:nvPicPr>
          <p:cNvPr id="4" name="Imagen 3" descr="Resultado de imagen para logos de participacion ciudadan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05064"/>
            <a:ext cx="2880320" cy="21210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493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453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FUNCIONES DEL COMITÉ DE VIGILANCIA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Realizar acciones de monitoreo y vigilancia sobre los acuerdos alcanzados en el proceso de presupuesto participativo del año que corresponde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002060"/>
                </a:solidFill>
              </a:rPr>
              <a:t>Plantear observaciones  sobre el cumplimiento de los acuerdos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Elaborar reportes de vigilancia, al Consejo de Coordinación Local Provincial.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002060"/>
                </a:solidFill>
              </a:rPr>
              <a:t>Vigilar que los recursos del gobierno local destinados al presupuesto participativo del año fiscal, sean invertidos de conformidad con los acuerdos y compromisos asumidos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Presentar  reclamos o denuncias al CCLPT., Concejo Municipal, Contraloría, Ministerio Publico, o </a:t>
            </a:r>
            <a:r>
              <a:rPr lang="es-PE" sz="2600" b="1" dirty="0" smtClean="0">
                <a:solidFill>
                  <a:srgbClr val="C00000"/>
                </a:solidFill>
              </a:rPr>
              <a:t>Defensoría </a:t>
            </a:r>
            <a:r>
              <a:rPr lang="es-PE" sz="2600" b="1" dirty="0" smtClean="0">
                <a:solidFill>
                  <a:srgbClr val="C00000"/>
                </a:solidFill>
              </a:rPr>
              <a:t>del Pueblo</a:t>
            </a:r>
          </a:p>
          <a:p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79658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REQUISITOS PARA SER MIEMBRO DEL COMITÉ DE VIGILANCIA Y CONTROL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PE" sz="2600" b="1" dirty="0" smtClean="0">
                <a:solidFill>
                  <a:srgbClr val="C00000"/>
                </a:solidFill>
              </a:rPr>
              <a:t>Ser agente participante, representante de una organización de la sociedad civil.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PE" sz="2600" b="1" dirty="0" smtClean="0">
                <a:solidFill>
                  <a:srgbClr val="C00000"/>
                </a:solidFill>
              </a:rPr>
              <a:t>Radicar en la jurisdicción donde de desarrollo el proceso participativo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PE" sz="2600" b="1" dirty="0" smtClean="0">
                <a:solidFill>
                  <a:srgbClr val="C00000"/>
                </a:solidFill>
              </a:rPr>
              <a:t>No haber sido condenado por delitos o faltas</a:t>
            </a:r>
          </a:p>
          <a:p>
            <a:pPr marL="0" indent="0" algn="just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Los miembros del Comité de Vigilancia son elegidos en los talleres de trabajo del presupuesto participativo y reconocidos y acreditados por resolución de alcaldía. </a:t>
            </a:r>
            <a:endParaRPr lang="es-PE" sz="2600" b="1" dirty="0">
              <a:solidFill>
                <a:srgbClr val="002060"/>
              </a:solidFill>
            </a:endParaRPr>
          </a:p>
        </p:txBody>
      </p:sp>
      <p:pic>
        <p:nvPicPr>
          <p:cNvPr id="4" name="Imagen 3" descr="Resultado de imagen para logos de participacion ciudadan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869160"/>
            <a:ext cx="2880320" cy="1800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709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INFORMACION QUE DEBE CONTAR EL COMITÉ DE VIGILANCIA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Cronograma de inversiones, fechas de inicio y culminación de las inversiones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002060"/>
                </a:solidFill>
              </a:rPr>
              <a:t>El Presupuesto Institucional de apertura, modificaciones de ejecución, que afecten a los acuerdos y compromisos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Ejecución de gastos de inversión, trimestral, semestral y anual del avance de la inversión</a:t>
            </a:r>
          </a:p>
          <a:p>
            <a:pPr marL="0" indent="0" algn="just">
              <a:buNone/>
            </a:pPr>
            <a:endParaRPr lang="es-PE" sz="2600" b="1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es-PE" sz="2600" b="1" dirty="0" smtClean="0">
                <a:solidFill>
                  <a:srgbClr val="002060"/>
                </a:solidFill>
              </a:rPr>
              <a:t>OTROS ACTORES DE VIGILANCIA Y CONTROL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Contraloría </a:t>
            </a:r>
            <a:r>
              <a:rPr lang="es-PE" sz="2600" b="1" dirty="0">
                <a:solidFill>
                  <a:srgbClr val="C00000"/>
                </a:solidFill>
              </a:rPr>
              <a:t>G</a:t>
            </a:r>
            <a:r>
              <a:rPr lang="es-PE" sz="2600" b="1" dirty="0" smtClean="0">
                <a:solidFill>
                  <a:srgbClr val="C00000"/>
                </a:solidFill>
              </a:rPr>
              <a:t>eneral de la República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Dirección Nacional del Presupuesto Público MEF.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PE" sz="2600" b="1" dirty="0" smtClean="0">
                <a:solidFill>
                  <a:srgbClr val="C00000"/>
                </a:solidFill>
              </a:rPr>
              <a:t>Concejo Municipal</a:t>
            </a:r>
            <a:endParaRPr lang="es-PE" sz="2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03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ctr"/>
            <a:endParaRPr lang="es-PE" dirty="0" smtClean="0"/>
          </a:p>
          <a:p>
            <a:pPr algn="ctr"/>
            <a:endParaRPr lang="es-PE" dirty="0"/>
          </a:p>
          <a:p>
            <a:pPr algn="ctr"/>
            <a:endParaRPr lang="es-PE" dirty="0" smtClean="0"/>
          </a:p>
          <a:p>
            <a:pPr algn="ctr"/>
            <a:endParaRPr lang="es-PE" dirty="0"/>
          </a:p>
          <a:p>
            <a:pPr marL="0" indent="0" algn="ctr">
              <a:buNone/>
            </a:pPr>
            <a:r>
              <a:rPr lang="es-PE" sz="4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¡GRACIAS!</a:t>
            </a:r>
            <a:endParaRPr lang="es-PE" sz="48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92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1305</Words>
  <Application>Microsoft Office PowerPoint</Application>
  <PresentationFormat>Presentación en pantalla (4:3)</PresentationFormat>
  <Paragraphs>72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PARTICIPACION Y CONTROL CIUDADANO COMITÉ DE VIGILANCIA Y CONTROL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PARTICIPACION Y CONTROL CIUDADANO COMITÉ DE VIGILANCIA Y CONTROL</dc:title>
  <dc:creator>Arturo Cahuana</dc:creator>
  <cp:lastModifiedBy>Arturo Cahuana</cp:lastModifiedBy>
  <cp:revision>54</cp:revision>
  <cp:lastPrinted>2018-05-02T14:49:07Z</cp:lastPrinted>
  <dcterms:created xsi:type="dcterms:W3CDTF">2018-04-30T17:51:13Z</dcterms:created>
  <dcterms:modified xsi:type="dcterms:W3CDTF">2018-05-04T14:37:37Z</dcterms:modified>
</cp:coreProperties>
</file>