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handoutMasterIdLst>
    <p:handoutMasterId r:id="rId13"/>
  </p:handoutMasterIdLst>
  <p:sldIdLst>
    <p:sldId id="256" r:id="rId2"/>
    <p:sldId id="260" r:id="rId3"/>
    <p:sldId id="299" r:id="rId4"/>
    <p:sldId id="291" r:id="rId5"/>
    <p:sldId id="293" r:id="rId6"/>
    <p:sldId id="264" r:id="rId7"/>
    <p:sldId id="266" r:id="rId8"/>
    <p:sldId id="289" r:id="rId9"/>
    <p:sldId id="295" r:id="rId10"/>
    <p:sldId id="301" r:id="rId11"/>
    <p:sldId id="284" r:id="rId12"/>
  </p:sldIdLst>
  <p:sldSz cx="12192000" cy="6858000"/>
  <p:notesSz cx="9926638" cy="679767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1F4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84" autoAdjust="0"/>
    <p:restoredTop sz="94660"/>
  </p:normalViewPr>
  <p:slideViewPr>
    <p:cSldViewPr snapToGrid="0">
      <p:cViewPr varScale="1">
        <p:scale>
          <a:sx n="92" d="100"/>
          <a:sy n="92" d="100"/>
        </p:scale>
        <p:origin x="56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3C532-2420-486E-86B1-CEB75954404A}" type="datetimeFigureOut">
              <a:rPr lang="es-AR" smtClean="0"/>
              <a:t>04/05/2018</a:t>
            </a:fld>
            <a:endParaRPr lang="es-AR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E397E7-A1E7-4FBE-AA20-E86DFECF4D9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41894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13348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48844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8361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18818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4498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08418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39091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25447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7063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3021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7659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0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8AF95ED-CB04-4725-A548-AB68E7812BE8}" type="datetimeFigureOut">
              <a:rPr lang="es-PE" smtClean="0"/>
              <a:t>04/05/2018</a:t>
            </a:fld>
            <a:endParaRPr lang="es-P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P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A747A3-955E-468C-AD43-45D5501ABD21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5968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785064"/>
            <a:ext cx="12192000" cy="207293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s-PE" sz="2000" b="1" dirty="0" smtClean="0">
                <a:latin typeface="Arial Black" panose="020B0A04020102020204" pitchFamily="34" charset="0"/>
              </a:rPr>
              <a:t>MUNICIPALIDAD PROVINCIAL DE TACNA</a:t>
            </a:r>
          </a:p>
          <a:p>
            <a:r>
              <a:rPr lang="es-PE" sz="3200" b="1" dirty="0" smtClean="0"/>
              <a:t>UNIDAD </a:t>
            </a:r>
            <a:r>
              <a:rPr lang="es-PE" sz="3200" b="1" dirty="0"/>
              <a:t>DE GESTIÓN DE FORMULACIÓN </a:t>
            </a:r>
            <a:endParaRPr lang="es-PE" sz="3200" b="1" dirty="0" smtClean="0"/>
          </a:p>
          <a:p>
            <a:r>
              <a:rPr lang="es-PE" sz="3200" b="1" dirty="0" smtClean="0"/>
              <a:t>DE </a:t>
            </a:r>
            <a:r>
              <a:rPr lang="es-PE" sz="3200" b="1" dirty="0"/>
              <a:t>PROYECTOS</a:t>
            </a:r>
            <a:endParaRPr lang="es-PE" sz="3200" dirty="0"/>
          </a:p>
          <a:p>
            <a:endParaRPr lang="es-PE" dirty="0"/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12191999" cy="360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17705" cy="360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511521" y="692298"/>
            <a:ext cx="716895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3000" b="1" dirty="0" smtClean="0">
                <a:latin typeface="Century Gothic" panose="020B0502020202020204" pitchFamily="34" charset="0"/>
              </a:rPr>
              <a:t>El nuevo sistema de inversión pública</a:t>
            </a:r>
            <a:endParaRPr lang="es-PE" sz="3000" dirty="0"/>
          </a:p>
        </p:txBody>
      </p:sp>
      <p:sp>
        <p:nvSpPr>
          <p:cNvPr id="8" name="Rectángulo 7"/>
          <p:cNvSpPr/>
          <p:nvPr/>
        </p:nvSpPr>
        <p:spPr>
          <a:xfrm>
            <a:off x="3054044" y="1730435"/>
            <a:ext cx="5747086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9000" b="1" dirty="0">
                <a:latin typeface="Berlin Sans FB Demi" panose="020E0802020502020306" pitchFamily="34" charset="0"/>
              </a:rPr>
              <a:t>I</a:t>
            </a:r>
            <a:r>
              <a:rPr lang="es-PE" sz="9000" b="1" dirty="0" smtClean="0">
                <a:latin typeface="Berlin Sans FB Demi" panose="020E0802020502020306" pitchFamily="34" charset="0"/>
              </a:rPr>
              <a:t>nvierte.pe</a:t>
            </a:r>
            <a:endParaRPr lang="es-PE" sz="9000" dirty="0"/>
          </a:p>
        </p:txBody>
      </p:sp>
      <p:sp>
        <p:nvSpPr>
          <p:cNvPr id="9" name="Rectángulo 8"/>
          <p:cNvSpPr/>
          <p:nvPr/>
        </p:nvSpPr>
        <p:spPr>
          <a:xfrm>
            <a:off x="1" y="3711741"/>
            <a:ext cx="12191999" cy="1077218"/>
          </a:xfrm>
          <a:prstGeom prst="rect">
            <a:avLst/>
          </a:prstGeom>
          <a:solidFill>
            <a:srgbClr val="FF9900"/>
          </a:solidFill>
        </p:spPr>
        <p:txBody>
          <a:bodyPr wrap="square">
            <a:spAutoFit/>
          </a:bodyPr>
          <a:lstStyle/>
          <a:p>
            <a:pPr algn="ctr"/>
            <a:r>
              <a:rPr lang="es-PE" sz="3200" dirty="0"/>
              <a:t>PROCESO DE PRESUPUESTO PARTICIPATIVO </a:t>
            </a:r>
            <a:endParaRPr lang="es-PE" sz="3200" dirty="0" smtClean="0"/>
          </a:p>
          <a:p>
            <a:pPr algn="ctr"/>
            <a:r>
              <a:rPr lang="es-PE" sz="3200" dirty="0" smtClean="0"/>
              <a:t>PARA </a:t>
            </a:r>
            <a:r>
              <a:rPr lang="es-PE" sz="3200" dirty="0"/>
              <a:t>EL PERIODO 2019</a:t>
            </a:r>
            <a:endParaRPr lang="es-PE" sz="4800" b="1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49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167610"/>
            <a:ext cx="121919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PE" sz="3500" b="1" dirty="0" smtClean="0">
                <a:latin typeface="Berlin Sans FB Demi" panose="020E0802020502020306" pitchFamily="34" charset="0"/>
              </a:rPr>
              <a:t>CICLO DE INVERSIONES</a:t>
            </a:r>
            <a:endParaRPr lang="es-PE" sz="35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t="14069" b="52731"/>
          <a:stretch/>
        </p:blipFill>
        <p:spPr>
          <a:xfrm>
            <a:off x="-1" y="923925"/>
            <a:ext cx="12191999" cy="572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6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52256" y="1198178"/>
            <a:ext cx="10555550" cy="5281449"/>
          </a:xfrm>
        </p:spPr>
        <p:txBody>
          <a:bodyPr>
            <a:noAutofit/>
          </a:bodyPr>
          <a:lstStyle/>
          <a:p>
            <a:pPr algn="just"/>
            <a:r>
              <a:rPr lang="es-ES" sz="2000" dirty="0"/>
              <a:t>• </a:t>
            </a:r>
            <a:r>
              <a:rPr lang="es-ES" sz="2000" b="1" dirty="0"/>
              <a:t>Programa Multianual de Inversiones (PMI): </a:t>
            </a:r>
            <a:endParaRPr lang="es-ES" sz="2000" b="1" dirty="0" smtClean="0"/>
          </a:p>
          <a:p>
            <a:pPr marL="457200" indent="-279400" algn="just">
              <a:buFontTx/>
              <a:buChar char="-"/>
            </a:pPr>
            <a:r>
              <a:rPr lang="es-ES" sz="2000" dirty="0" smtClean="0"/>
              <a:t>Contiene </a:t>
            </a:r>
            <a:r>
              <a:rPr lang="es-ES" sz="2000" dirty="0"/>
              <a:t>el diagnóstico de la situación de las brechas de infraestructura y/o acceso a servicios públicos bajo la responsabilidad funcional de un Sector, o a cargo de un GR o GL. </a:t>
            </a:r>
            <a:endParaRPr lang="es-ES" sz="2000" dirty="0" smtClean="0"/>
          </a:p>
          <a:p>
            <a:pPr marL="457200" indent="-279400" algn="just">
              <a:buFontTx/>
              <a:buChar char="-"/>
            </a:pPr>
            <a:r>
              <a:rPr lang="es-ES" sz="2000" dirty="0" smtClean="0"/>
              <a:t>Horizonte </a:t>
            </a:r>
            <a:r>
              <a:rPr lang="es-ES" sz="2000" dirty="0"/>
              <a:t>mínimo de tres (03) años. </a:t>
            </a:r>
            <a:endParaRPr lang="es-ES" sz="2000" dirty="0" smtClean="0"/>
          </a:p>
          <a:p>
            <a:pPr algn="just"/>
            <a:r>
              <a:rPr lang="es-ES" sz="2000" dirty="0" smtClean="0"/>
              <a:t>• </a:t>
            </a:r>
            <a:r>
              <a:rPr lang="es-ES" sz="2000" b="1" dirty="0"/>
              <a:t>Inversiones: </a:t>
            </a:r>
            <a:endParaRPr lang="es-ES" sz="2000" b="1" dirty="0" smtClean="0"/>
          </a:p>
          <a:p>
            <a:pPr marL="177800" algn="just"/>
            <a:r>
              <a:rPr lang="es-ES" sz="2000" dirty="0" smtClean="0"/>
              <a:t>Comprende </a:t>
            </a:r>
            <a:r>
              <a:rPr lang="es-ES" sz="2000" dirty="0"/>
              <a:t>a los </a:t>
            </a:r>
            <a:r>
              <a:rPr lang="es-ES" sz="2000" b="1" dirty="0"/>
              <a:t>proyectos de inversión </a:t>
            </a:r>
            <a:r>
              <a:rPr lang="es-ES" sz="2000" dirty="0"/>
              <a:t>y a las inversiones de optimización, de ampliación marginal, de reposición y de </a:t>
            </a:r>
            <a:r>
              <a:rPr lang="es-ES" sz="2000" dirty="0" smtClean="0"/>
              <a:t>rehabilitación (IOARR). </a:t>
            </a:r>
          </a:p>
          <a:p>
            <a:pPr algn="just"/>
            <a:r>
              <a:rPr lang="es-ES" sz="2000" dirty="0" smtClean="0"/>
              <a:t>• </a:t>
            </a:r>
            <a:r>
              <a:rPr lang="es-ES" sz="2000" b="1" dirty="0"/>
              <a:t>Proyecto de inversión: </a:t>
            </a:r>
            <a:endParaRPr lang="es-ES" sz="2000" b="1" dirty="0" smtClean="0"/>
          </a:p>
          <a:p>
            <a:pPr marL="177800" algn="just"/>
            <a:r>
              <a:rPr lang="es-ES" sz="2000" dirty="0" smtClean="0"/>
              <a:t>Corresponde </a:t>
            </a:r>
            <a:r>
              <a:rPr lang="es-ES" sz="2000" dirty="0"/>
              <a:t>a intervenciones temporales que se financian, total o parcialmente, con recursos públicos, destinadas a la formación de capital físico, humano, natural, institucional e/o intelectual que tenga como propósito crear, ampliar, mejorar o recuperar la capacidad de producción de bienes y/o servicios que el Estado tenga responsabilidad de brindar o de garantizar su prestación. </a:t>
            </a:r>
            <a:endParaRPr lang="es-P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161653"/>
            <a:ext cx="112881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>
                <a:latin typeface="Berlin Sans FB Demi" panose="020E0802020502020306" pitchFamily="34" charset="0"/>
              </a:rPr>
              <a:t>PRINCIPALES DEFINICIONES</a:t>
            </a:r>
            <a:endParaRPr lang="es-PE" sz="2800" dirty="0"/>
          </a:p>
        </p:txBody>
      </p:sp>
    </p:spTree>
    <p:extLst>
      <p:ext uri="{BB962C8B-B14F-4D97-AF65-F5344CB8AC3E}">
        <p14:creationId xmlns:p14="http://schemas.microsoft.com/office/powerpoint/2010/main" val="10356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629" y="1781503"/>
            <a:ext cx="9960746" cy="4877256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La Formulación y Evaluación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FyE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) es la segunda fase del ciclo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inversión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Ésta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comprende la elaboración de las fichas técnicas y de los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estudios 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preinversión de los proyectos que han sido priorizados y que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están programados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para el cierre de las brechas de infraestructura o de acceso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servicios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públicos.</a:t>
            </a:r>
            <a:endParaRPr lang="es-PE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161653"/>
            <a:ext cx="116822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 smtClean="0">
                <a:latin typeface="Berlin Sans FB Demi" panose="020E0802020502020306" pitchFamily="34" charset="0"/>
              </a:rPr>
              <a:t>¿CÓMO SE DEFINE LA FASE DE FORMULACIÓN Y EVALUACIÓN?</a:t>
            </a:r>
            <a:endParaRPr lang="es-PE" sz="2800" dirty="0"/>
          </a:p>
        </p:txBody>
      </p:sp>
    </p:spTree>
    <p:extLst>
      <p:ext uri="{BB962C8B-B14F-4D97-AF65-F5344CB8AC3E}">
        <p14:creationId xmlns:p14="http://schemas.microsoft.com/office/powerpoint/2010/main" val="27549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6000" y="1024759"/>
            <a:ext cx="11346248" cy="5360276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 smtClean="0"/>
              <a:t>Estudiar </a:t>
            </a:r>
            <a:r>
              <a:rPr lang="es-ES" dirty="0"/>
              <a:t>la demanda del servicio, así como analizar las alternativas de solución y sus dimensiones técnicas, además de medir el riesgo y tomar decisiones de inversión</a:t>
            </a:r>
            <a:r>
              <a:rPr lang="es-ES" dirty="0" smtClean="0"/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 smtClean="0"/>
              <a:t>La intención </a:t>
            </a:r>
            <a:r>
              <a:rPr lang="es-ES" dirty="0"/>
              <a:t>de esta fase no es tener una precisión al 100% de los costos de inversión del proyecto -porque esto se define en los estudios de diseño o de detalle en el expediente </a:t>
            </a:r>
            <a:r>
              <a:rPr lang="es-ES" dirty="0" smtClean="0"/>
              <a:t>técnico.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Plantear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las posibles alternativas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 solución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 un problema -con un enfoque de cierre de brechas- y las opciones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técnicas que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pueden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identificar, con el fin de seleccionar la que sea más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eficiente.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Cuantificar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 los beneficiarios e identificar los riesgos sociales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financieros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y de sostenibilidad, entre otros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 smtClean="0"/>
              <a:t>Cuantificar </a:t>
            </a:r>
            <a:r>
              <a:rPr lang="es-ES" dirty="0"/>
              <a:t>beneficios a través de parámetros de evaluación </a:t>
            </a:r>
            <a:r>
              <a:rPr lang="es-ES" dirty="0" smtClean="0"/>
              <a:t>social.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P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161653"/>
            <a:ext cx="11682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atin typeface="Berlin Sans FB Demi" panose="020E0802020502020306" pitchFamily="34" charset="0"/>
              </a:rPr>
              <a:t>¿CUÁL ES FINALIDAD DE LA FASE DE FYE DE PROYECTOS?</a:t>
            </a:r>
            <a:endParaRPr lang="es-ES" sz="3200" b="1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0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95250" y="923925"/>
            <a:ext cx="4991099" cy="54483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sz="25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" y="162020"/>
            <a:ext cx="1141423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PE" sz="3500" b="1" dirty="0" smtClean="0">
                <a:latin typeface="Berlin Sans FB Demi" panose="020E0802020502020306" pitchFamily="34" charset="0"/>
              </a:rPr>
              <a:t>DEFINICIÓN DE PI E IOARR</a:t>
            </a:r>
            <a:endParaRPr lang="es-PE" sz="3500" dirty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836587"/>
              </p:ext>
            </p:extLst>
          </p:nvPr>
        </p:nvGraphicFramePr>
        <p:xfrm>
          <a:off x="336001" y="1160145"/>
          <a:ext cx="11520000" cy="504000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301401">
                  <a:extLst>
                    <a:ext uri="{9D8B030D-6E8A-4147-A177-3AD203B41FA5}">
                      <a16:colId xmlns="" xmlns:a16="http://schemas.microsoft.com/office/drawing/2014/main" val="2913058449"/>
                    </a:ext>
                  </a:extLst>
                </a:gridCol>
                <a:gridCol w="6218599">
                  <a:extLst>
                    <a:ext uri="{9D8B030D-6E8A-4147-A177-3AD203B41FA5}">
                      <a16:colId xmlns="" xmlns:a16="http://schemas.microsoft.com/office/drawing/2014/main" val="167025660"/>
                    </a:ext>
                  </a:extLst>
                </a:gridCol>
              </a:tblGrid>
              <a:tr h="412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2000" dirty="0" smtClean="0"/>
                        <a:t>¿Qué inversiones califican como PI?</a:t>
                      </a:r>
                      <a:endParaRPr lang="es-PE" sz="20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2000" dirty="0" smtClean="0"/>
                        <a:t>¿Qué inversiones califican como IOARR?</a:t>
                      </a:r>
                      <a:endParaRPr lang="es-PE" sz="20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60374421"/>
                  </a:ext>
                </a:extLst>
              </a:tr>
              <a:tr h="462736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2000" dirty="0" smtClean="0"/>
                        <a:t>Formación de capital físico, humano, natural, institucional o intelectual que tenga como propósito crear, ampliar, mejorar o recuperar la capacidad de producción de bienes o servicios que el Estado tenga responsabilidad de brindar o de garantizar su prestación.</a:t>
                      </a:r>
                    </a:p>
                    <a:p>
                      <a:endParaRPr lang="es-PE" sz="20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just">
                        <a:buFont typeface="Arial" panose="020B0604020202020204" pitchFamily="34" charset="0"/>
                        <a:buChar char="•"/>
                      </a:pPr>
                      <a:r>
                        <a:rPr lang="es-PE" sz="2000" dirty="0" smtClean="0"/>
                        <a:t>Optimización: compra de terrenos e inversiones menores que resultan de  hacer un mejor uso de la oferta existente. </a:t>
                      </a:r>
                    </a:p>
                    <a:p>
                      <a:pPr marL="176213" indent="-176213" algn="just">
                        <a:buFont typeface="Arial" panose="020B0604020202020204" pitchFamily="34" charset="0"/>
                        <a:buChar char="•"/>
                      </a:pPr>
                      <a:r>
                        <a:rPr lang="es-PE" sz="2000" dirty="0" smtClean="0"/>
                        <a:t>Ampliación marginal: incrementan el activo no financiero de una entidad pública pero que no modifican su capacidad de producción de servicios, que de hacerlo, no supera el 20% de dicha capacidad en proyectos estándar.</a:t>
                      </a:r>
                    </a:p>
                    <a:p>
                      <a:pPr marL="176213" indent="-176213" algn="just">
                        <a:buFont typeface="Arial" panose="020B0604020202020204" pitchFamily="34" charset="0"/>
                        <a:buChar char="•"/>
                      </a:pPr>
                      <a:r>
                        <a:rPr lang="es-PE" sz="2000" dirty="0" smtClean="0"/>
                        <a:t>Reposición: reemplazo de activos que han superado su vida útil.</a:t>
                      </a:r>
                    </a:p>
                    <a:p>
                      <a:pPr marL="176213" indent="-176213" algn="just">
                        <a:buFont typeface="Arial" panose="020B0604020202020204" pitchFamily="34" charset="0"/>
                        <a:buChar char="•"/>
                      </a:pPr>
                      <a:r>
                        <a:rPr lang="es-PE" sz="2000" dirty="0" smtClean="0"/>
                        <a:t>Rehabilitación: reparación o renovación de las instalaciones, equipamiento y elementos constructivos sin ampliar la capacidad de provisión de servicios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06071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64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6000" y="898759"/>
            <a:ext cx="9000000" cy="5760000"/>
          </a:xfrm>
        </p:spPr>
        <p:txBody>
          <a:bodyPr>
            <a:noAutofit/>
          </a:bodyPr>
          <a:lstStyle/>
          <a:p>
            <a:pPr algn="just"/>
            <a:r>
              <a:rPr lang="es-PE" sz="2000" b="1" dirty="0" smtClean="0">
                <a:solidFill>
                  <a:srgbClr val="C00000"/>
                </a:solidFill>
                <a:latin typeface="Berlin Sans FB" panose="020E0602020502020306" pitchFamily="34" charset="0"/>
              </a:rPr>
              <a:t>ELABORACIÓN DE FICHAS TÉCNICAS O ESTUDIOS DE PREINVERSIÓN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/>
              <a:t>Los </a:t>
            </a:r>
            <a:r>
              <a:rPr lang="es-PE" sz="2000" dirty="0"/>
              <a:t>proyectos más recurrentes y </a:t>
            </a:r>
            <a:r>
              <a:rPr lang="es-PE" sz="2000" dirty="0" smtClean="0"/>
              <a:t>replicables </a:t>
            </a:r>
            <a:r>
              <a:rPr lang="es-PE" sz="2000" dirty="0"/>
              <a:t>se </a:t>
            </a:r>
            <a:r>
              <a:rPr lang="es-PE" sz="2000" b="1" dirty="0"/>
              <a:t>estandarizarán</a:t>
            </a:r>
            <a:r>
              <a:rPr lang="es-PE" sz="2000" dirty="0"/>
              <a:t> en </a:t>
            </a:r>
            <a:r>
              <a:rPr lang="es-PE" sz="2000" b="1" u="sng" dirty="0"/>
              <a:t>fichas </a:t>
            </a:r>
            <a:r>
              <a:rPr lang="es-PE" sz="2000" b="1" u="sng" dirty="0" smtClean="0"/>
              <a:t>técnicas </a:t>
            </a:r>
            <a:r>
              <a:rPr lang="es-PE" sz="2000" b="1" u="sng" dirty="0"/>
              <a:t>predefinidas</a:t>
            </a:r>
            <a:r>
              <a:rPr lang="es-PE" sz="2000" b="1" dirty="0"/>
              <a:t>.</a:t>
            </a:r>
            <a:r>
              <a:rPr lang="es-PE" sz="2000" dirty="0"/>
              <a:t> </a:t>
            </a:r>
            <a:r>
              <a:rPr lang="es-PE" sz="2000" dirty="0" smtClean="0"/>
              <a:t>En este rengo se encuentran PI con monto de inversión de </a:t>
            </a:r>
            <a:r>
              <a:rPr lang="es-PE" sz="2000" b="1" dirty="0" smtClean="0"/>
              <a:t>750 UIT hasta 15,000UIT</a:t>
            </a:r>
            <a:r>
              <a:rPr lang="es-PE" sz="2000" dirty="0" smtClean="0"/>
              <a:t>. 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/>
              <a:t>Para inversiones </a:t>
            </a:r>
            <a:r>
              <a:rPr lang="es-PE" sz="2000" dirty="0"/>
              <a:t>menores a </a:t>
            </a:r>
            <a:r>
              <a:rPr lang="es-PE" sz="2000" b="1" dirty="0" smtClean="0"/>
              <a:t>750 UIT </a:t>
            </a:r>
            <a:r>
              <a:rPr lang="es-PE" sz="2000" dirty="0" smtClean="0"/>
              <a:t>(S/3,112,500.00) se desarrollarán </a:t>
            </a:r>
            <a:r>
              <a:rPr lang="es-PE" sz="2000" b="1" u="sng" dirty="0" smtClean="0"/>
              <a:t>fichas técnicas </a:t>
            </a:r>
            <a:r>
              <a:rPr lang="es-PE" sz="2000" b="1" u="sng" dirty="0"/>
              <a:t>simplificadas</a:t>
            </a:r>
            <a:r>
              <a:rPr lang="es-PE" sz="2000" dirty="0"/>
              <a:t>.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/>
              <a:t>Proyectos </a:t>
            </a:r>
            <a:r>
              <a:rPr lang="es-PE" sz="2000" dirty="0"/>
              <a:t>complejos </a:t>
            </a:r>
            <a:r>
              <a:rPr lang="es-PE" sz="2000" dirty="0" smtClean="0"/>
              <a:t>(</a:t>
            </a:r>
            <a:r>
              <a:rPr lang="es-PE" sz="2000" b="1" dirty="0" smtClean="0"/>
              <a:t>no </a:t>
            </a:r>
            <a:r>
              <a:rPr lang="es-PE" sz="2000" b="1" dirty="0" err="1" smtClean="0"/>
              <a:t>estandarizables</a:t>
            </a:r>
            <a:r>
              <a:rPr lang="es-PE" sz="2000" dirty="0"/>
              <a:t>) </a:t>
            </a:r>
            <a:r>
              <a:rPr lang="es-PE" sz="2000" dirty="0" smtClean="0"/>
              <a:t>mayor a </a:t>
            </a:r>
            <a:r>
              <a:rPr lang="es-PE" sz="2000" b="1" dirty="0"/>
              <a:t>15,000 </a:t>
            </a:r>
            <a:r>
              <a:rPr lang="es-PE" sz="2000" b="1" dirty="0" smtClean="0"/>
              <a:t>UIT </a:t>
            </a:r>
            <a:r>
              <a:rPr lang="es-PE" sz="2000" dirty="0" smtClean="0"/>
              <a:t>(S/62,250,000.00) requerirán </a:t>
            </a:r>
            <a:r>
              <a:rPr lang="es-PE" sz="2000" dirty="0"/>
              <a:t>de </a:t>
            </a:r>
            <a:r>
              <a:rPr lang="es-PE" sz="2000" b="1" dirty="0"/>
              <a:t>estudios a </a:t>
            </a:r>
            <a:r>
              <a:rPr lang="es-PE" sz="2000" b="1" u="sng" dirty="0"/>
              <a:t>nivel de </a:t>
            </a:r>
            <a:r>
              <a:rPr lang="es-PE" sz="2000" b="1" u="sng" dirty="0" smtClean="0"/>
              <a:t>perfil</a:t>
            </a:r>
            <a:r>
              <a:rPr lang="es-PE" sz="2000" dirty="0" smtClean="0"/>
              <a:t>.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/>
              <a:t>Inversión mayor a </a:t>
            </a:r>
            <a:r>
              <a:rPr lang="es-PE" sz="2000" b="1" dirty="0"/>
              <a:t>407,000 </a:t>
            </a:r>
            <a:r>
              <a:rPr lang="es-PE" sz="2000" b="1" dirty="0" smtClean="0"/>
              <a:t>UIT </a:t>
            </a:r>
            <a:r>
              <a:rPr lang="es-PE" sz="2000" dirty="0" smtClean="0"/>
              <a:t>requerirá </a:t>
            </a:r>
            <a:r>
              <a:rPr lang="es-PE" sz="2000" b="1" dirty="0"/>
              <a:t>estudios a nivel de </a:t>
            </a:r>
            <a:r>
              <a:rPr lang="es-PE" sz="2000" b="1" u="sng" dirty="0"/>
              <a:t>perfil </a:t>
            </a:r>
            <a:r>
              <a:rPr lang="es-PE" sz="2000" b="1" u="sng" dirty="0" smtClean="0"/>
              <a:t>reforzado</a:t>
            </a:r>
            <a:r>
              <a:rPr lang="es-PE" sz="2000" dirty="0" smtClean="0"/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s-PE" sz="2000" dirty="0"/>
          </a:p>
          <a:p>
            <a:pPr algn="just"/>
            <a:r>
              <a:rPr lang="es-PE" sz="2000" b="1" dirty="0" smtClean="0">
                <a:solidFill>
                  <a:srgbClr val="C00000"/>
                </a:solidFill>
                <a:latin typeface="Berlin Sans FB" panose="020E0602020502020306" pitchFamily="34" charset="0"/>
              </a:rPr>
              <a:t>EVALUACIÓN Y REGISTRO DEL PROYECTO EN EL BANCO DE INVERSIONES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/>
              <a:t>La </a:t>
            </a:r>
            <a:r>
              <a:rPr lang="es-PE" sz="2000" dirty="0"/>
              <a:t>evaluación de las fichas técnicas </a:t>
            </a:r>
            <a:r>
              <a:rPr lang="es-PE" sz="2000" dirty="0" smtClean="0"/>
              <a:t>y </a:t>
            </a:r>
            <a:r>
              <a:rPr lang="es-PE" sz="2000" dirty="0"/>
              <a:t>de los estudios de </a:t>
            </a:r>
            <a:r>
              <a:rPr lang="es-PE" sz="2000" dirty="0" err="1"/>
              <a:t>preinversión</a:t>
            </a:r>
            <a:r>
              <a:rPr lang="es-PE" sz="2000" dirty="0"/>
              <a:t>, </a:t>
            </a:r>
            <a:r>
              <a:rPr lang="es-PE" sz="2000" dirty="0" smtClean="0"/>
              <a:t>según </a:t>
            </a:r>
            <a:r>
              <a:rPr lang="es-PE" sz="2000" dirty="0"/>
              <a:t>sea el caso, la realiza la Unidad </a:t>
            </a:r>
            <a:r>
              <a:rPr lang="es-PE" sz="2000" dirty="0" smtClean="0"/>
              <a:t>Formuladora </a:t>
            </a:r>
            <a:r>
              <a:rPr lang="es-PE" sz="2000" dirty="0"/>
              <a:t>(UF).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/>
              <a:t>La UF, además, es la encargada de </a:t>
            </a:r>
            <a:r>
              <a:rPr lang="es-PE" sz="2000" dirty="0" smtClean="0"/>
              <a:t>registrar </a:t>
            </a:r>
            <a:r>
              <a:rPr lang="es-PE" sz="2000" dirty="0"/>
              <a:t>el proyecto en el Banco de </a:t>
            </a:r>
            <a:r>
              <a:rPr lang="es-PE" sz="2000" dirty="0" smtClean="0"/>
              <a:t>Inversiones</a:t>
            </a:r>
            <a:r>
              <a:rPr lang="es-PE" sz="2000" dirty="0"/>
              <a:t>, así como el resultado de </a:t>
            </a:r>
            <a:r>
              <a:rPr lang="es-PE" sz="2000" dirty="0" smtClean="0"/>
              <a:t>la evaluación.</a:t>
            </a:r>
            <a:endParaRPr lang="es-PE" sz="2000" dirty="0"/>
          </a:p>
        </p:txBody>
      </p:sp>
      <p:sp>
        <p:nvSpPr>
          <p:cNvPr id="4" name="Rectángulo 3"/>
          <p:cNvSpPr/>
          <p:nvPr/>
        </p:nvSpPr>
        <p:spPr>
          <a:xfrm>
            <a:off x="0" y="161653"/>
            <a:ext cx="1168224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PE" sz="3500" b="1" dirty="0" smtClean="0">
                <a:latin typeface="Berlin Sans FB Demi" panose="020E0802020502020306" pitchFamily="34" charset="0"/>
              </a:rPr>
              <a:t>FORMULACIÓN Y EVALUACIÓN DE UN PI</a:t>
            </a:r>
            <a:endParaRPr lang="es-PE" sz="3500" dirty="0"/>
          </a:p>
        </p:txBody>
      </p:sp>
    </p:spTree>
    <p:extLst>
      <p:ext uri="{BB962C8B-B14F-4D97-AF65-F5344CB8AC3E}">
        <p14:creationId xmlns:p14="http://schemas.microsoft.com/office/powerpoint/2010/main" val="133880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6001" y="1623848"/>
            <a:ext cx="9000000" cy="5030140"/>
          </a:xfrm>
        </p:spPr>
        <p:txBody>
          <a:bodyPr>
            <a:noAutofit/>
          </a:bodyPr>
          <a:lstStyle/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responsable de la fase de Formulación y Evaluación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del ciclo de inversiones. 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Aplica los contenidos, las metodologías y los parámetros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 formulación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 evaluación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aprobados por la DGIP o por los Sectores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P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P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Elabora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los contenidos de las </a:t>
            </a: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Fichas Técnicas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 y los </a:t>
            </a: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Estudios de </a:t>
            </a:r>
            <a:r>
              <a:rPr lang="es-PE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Preinversión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 para sustentar y dimensionar los proyectos de inversión. 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Registra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en el Banco de Inversiones tanto los </a:t>
            </a: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proyectos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PE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inversiones 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como los </a:t>
            </a:r>
            <a:r>
              <a:rPr lang="es-PE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IOARR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P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ES" sz="2000" b="1" dirty="0"/>
              <a:t>Cautela</a:t>
            </a:r>
            <a:r>
              <a:rPr lang="es-ES" sz="2000" dirty="0"/>
              <a:t> que las IOARR no contemplen intervenciones que constituyan proyectos de inversión</a:t>
            </a:r>
            <a:r>
              <a:rPr lang="es-ES" sz="2000" dirty="0" smtClean="0"/>
              <a:t>.</a:t>
            </a:r>
            <a:r>
              <a:rPr lang="es-P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P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b="1" dirty="0">
                <a:latin typeface="Arial" panose="020B0604020202020204" pitchFamily="34" charset="0"/>
                <a:cs typeface="Arial" panose="020B0604020202020204" pitchFamily="34" charset="0"/>
              </a:rPr>
              <a:t>Declara la viabilidad </a:t>
            </a: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de los proyectos </a:t>
            </a:r>
            <a:r>
              <a:rPr lang="es-P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inversión.</a:t>
            </a:r>
          </a:p>
          <a:p>
            <a:pPr marL="179388" indent="-179388" algn="just">
              <a:buFont typeface="Arial" panose="020B0604020202020204" pitchFamily="34" charset="0"/>
              <a:buChar char="•"/>
            </a:pPr>
            <a:r>
              <a:rPr lang="es-PE" sz="2000" dirty="0">
                <a:latin typeface="Arial" panose="020B0604020202020204" pitchFamily="34" charset="0"/>
                <a:cs typeface="Arial" panose="020B0604020202020204" pitchFamily="34" charset="0"/>
              </a:rPr>
              <a:t>Aprueba las IOARR.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" y="167759"/>
            <a:ext cx="1219200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PE" sz="3500" b="1" dirty="0" smtClean="0">
                <a:latin typeface="Berlin Sans FB Demi" panose="020E0802020502020306" pitchFamily="34" charset="0"/>
              </a:rPr>
              <a:t>FUNCIONES DE LA UF EN EL MARCO DEL INVIERTE.PE</a:t>
            </a:r>
            <a:endParaRPr lang="es-PE" sz="35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" t="1179" r="1578" b="1304"/>
          <a:stretch/>
        </p:blipFill>
        <p:spPr>
          <a:xfrm>
            <a:off x="9395750" y="2896037"/>
            <a:ext cx="2700000" cy="1800000"/>
          </a:xfrm>
          <a:prstGeom prst="rect">
            <a:avLst/>
          </a:prstGeom>
        </p:spPr>
      </p:pic>
      <p:pic>
        <p:nvPicPr>
          <p:cNvPr id="7" name="Imagen 6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t="1315" r="1000" b="1825"/>
          <a:stretch/>
        </p:blipFill>
        <p:spPr>
          <a:xfrm>
            <a:off x="9395750" y="1038363"/>
            <a:ext cx="2700000" cy="1800000"/>
          </a:xfrm>
          <a:prstGeom prst="rect">
            <a:avLst/>
          </a:prstGeom>
        </p:spPr>
      </p:pic>
      <p:pic>
        <p:nvPicPr>
          <p:cNvPr id="8" name="Imagen 7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7" b="14151"/>
          <a:stretch/>
        </p:blipFill>
        <p:spPr>
          <a:xfrm>
            <a:off x="9395750" y="4744162"/>
            <a:ext cx="27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6000" y="1166647"/>
            <a:ext cx="9000000" cy="5492111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dirty="0" smtClean="0"/>
              <a:t>La propuesta de inversión debe </a:t>
            </a:r>
            <a:r>
              <a:rPr lang="es-ES" sz="2200" dirty="0"/>
              <a:t>estar contemplada en la fase de Programación, es decir, debe </a:t>
            </a:r>
            <a:r>
              <a:rPr lang="es-ES" sz="2200" dirty="0" smtClean="0"/>
              <a:t>estar priorizada </a:t>
            </a:r>
            <a:r>
              <a:rPr lang="es-ES" sz="2200" dirty="0"/>
              <a:t>para el cierre de brechas, para poder avanzar a una siguiente fase</a:t>
            </a:r>
            <a:r>
              <a:rPr lang="es-ES" sz="2200" dirty="0" smtClean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dirty="0"/>
              <a:t>Los proyectos formulados, tanto en fichas técnicas </a:t>
            </a:r>
            <a:r>
              <a:rPr lang="es-ES" sz="2200" dirty="0" smtClean="0"/>
              <a:t>como </a:t>
            </a:r>
            <a:r>
              <a:rPr lang="es-ES" sz="2200" dirty="0"/>
              <a:t>en estudios de </a:t>
            </a:r>
            <a:r>
              <a:rPr lang="es-ES" sz="2200" dirty="0" smtClean="0"/>
              <a:t>preinversión, </a:t>
            </a:r>
            <a:r>
              <a:rPr lang="es-ES" sz="2200" dirty="0"/>
              <a:t>deben ser registrados en el Banco de Inversiones con el Formato </a:t>
            </a:r>
            <a:r>
              <a:rPr lang="es-ES" sz="2200" dirty="0" smtClean="0"/>
              <a:t>01.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dirty="0"/>
              <a:t>Las </a:t>
            </a:r>
            <a:r>
              <a:rPr lang="es-ES" sz="2200" dirty="0" smtClean="0"/>
              <a:t>IOARR </a:t>
            </a:r>
            <a:r>
              <a:rPr lang="es-ES" sz="2200" dirty="0"/>
              <a:t>son registradas en el Banco de Inversiones directamente con el Formato </a:t>
            </a:r>
            <a:r>
              <a:rPr lang="es-ES" sz="2200" dirty="0" smtClean="0"/>
              <a:t>02.</a:t>
            </a:r>
            <a:endParaRPr lang="es-PE" sz="2200" dirty="0"/>
          </a:p>
        </p:txBody>
      </p:sp>
      <p:sp>
        <p:nvSpPr>
          <p:cNvPr id="4" name="Rectángulo 3"/>
          <p:cNvSpPr/>
          <p:nvPr/>
        </p:nvSpPr>
        <p:spPr>
          <a:xfrm>
            <a:off x="0" y="161653"/>
            <a:ext cx="1168224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 smtClean="0">
                <a:latin typeface="Berlin Sans FB Demi" panose="020E0802020502020306" pitchFamily="34" charset="0"/>
              </a:rPr>
              <a:t>¿CÓMO SE DESARROLLA EL PROCESO ACTUAL DE LA FASE DE FYE?</a:t>
            </a:r>
            <a:r>
              <a:rPr lang="es-ES" sz="3500" b="1" dirty="0" smtClean="0">
                <a:latin typeface="Berlin Sans FB Demi" panose="020E0802020502020306" pitchFamily="34" charset="0"/>
              </a:rPr>
              <a:t> </a:t>
            </a:r>
            <a:endParaRPr lang="es-PE" sz="35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250" y="4570009"/>
            <a:ext cx="2115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7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6600" y="966855"/>
            <a:ext cx="11840228" cy="5533697"/>
          </a:xfrm>
        </p:spPr>
        <p:txBody>
          <a:bodyPr>
            <a:noAutofit/>
          </a:bodyPr>
          <a:lstStyle/>
          <a:p>
            <a:pPr algn="just"/>
            <a:r>
              <a:rPr lang="es-PE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1" y="161653"/>
            <a:ext cx="120368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600" b="1" dirty="0">
                <a:latin typeface="Berlin Sans FB Demi" panose="020E0802020502020306" pitchFamily="34" charset="0"/>
              </a:rPr>
              <a:t>FLUJO DE PROCESOS DURANTE LA FASE DE FORMULACIÓN Y EVALUACIÓN </a:t>
            </a:r>
            <a:endParaRPr lang="es-PE" sz="2600" dirty="0"/>
          </a:p>
        </p:txBody>
      </p:sp>
      <p:pic>
        <p:nvPicPr>
          <p:cNvPr id="5" name="image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509" y="916980"/>
            <a:ext cx="11355185" cy="553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26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51978" b="826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6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39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2395</Template>
  <TotalTime>2280</TotalTime>
  <Words>905</Words>
  <Application>Microsoft Office PowerPoint</Application>
  <PresentationFormat>Panorámica</PresentationFormat>
  <Paragraphs>57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Berlin Sans FB</vt:lpstr>
      <vt:lpstr>Berlin Sans FB Demi</vt:lpstr>
      <vt:lpstr>Century Gothic</vt:lpstr>
      <vt:lpstr>Wingdings 3</vt:lpstr>
      <vt:lpstr>2395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nuevo sistema de inversión pública invierte.pe</dc:title>
  <dc:creator>USUARIO</dc:creator>
  <cp:lastModifiedBy>Arturo Cahuana</cp:lastModifiedBy>
  <cp:revision>99</cp:revision>
  <cp:lastPrinted>2018-05-02T17:41:54Z</cp:lastPrinted>
  <dcterms:created xsi:type="dcterms:W3CDTF">2017-03-27T17:11:47Z</dcterms:created>
  <dcterms:modified xsi:type="dcterms:W3CDTF">2018-05-04T18:08:56Z</dcterms:modified>
</cp:coreProperties>
</file>