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465" r:id="rId2"/>
    <p:sldId id="466" r:id="rId3"/>
    <p:sldId id="467" r:id="rId4"/>
    <p:sldId id="468" r:id="rId5"/>
    <p:sldId id="469" r:id="rId6"/>
    <p:sldId id="470" r:id="rId7"/>
    <p:sldId id="471" r:id="rId8"/>
    <p:sldId id="472" r:id="rId9"/>
    <p:sldId id="473" r:id="rId10"/>
    <p:sldId id="474" r:id="rId11"/>
    <p:sldId id="475" r:id="rId12"/>
    <p:sldId id="476" r:id="rId13"/>
    <p:sldId id="477" r:id="rId14"/>
    <p:sldId id="478" r:id="rId15"/>
    <p:sldId id="479" r:id="rId16"/>
    <p:sldId id="480" r:id="rId17"/>
    <p:sldId id="481" r:id="rId18"/>
    <p:sldId id="482" r:id="rId19"/>
  </p:sldIdLst>
  <p:sldSz cx="12192000" cy="6858000"/>
  <p:notesSz cx="9926638" cy="6797675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QUIPO" initials="E" lastIdx="1" clrIdx="0">
    <p:extLst>
      <p:ext uri="{19B8F6BF-5375-455C-9EA6-DF929625EA0E}">
        <p15:presenceInfo xmlns:p15="http://schemas.microsoft.com/office/powerpoint/2012/main" userId="EQUIP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273D"/>
    <a:srgbClr val="990033"/>
    <a:srgbClr val="921039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17" autoAdjust="0"/>
    <p:restoredTop sz="94660" autoAdjust="0"/>
  </p:normalViewPr>
  <p:slideViewPr>
    <p:cSldViewPr snapToGrid="0">
      <p:cViewPr varScale="1">
        <p:scale>
          <a:sx n="88" d="100"/>
          <a:sy n="88" d="100"/>
        </p:scale>
        <p:origin x="438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4" y="6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5621701" y="6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s-PE"/>
              <a:t>05/10/2023</a:t>
            </a: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4" y="6457414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5621701" y="6457414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72251-825E-40C1-B1D9-B0ED183A512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47822900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8" y="4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622806" y="4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s-PE"/>
              <a:t>05/10/2023</a:t>
            </a:r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50900"/>
            <a:ext cx="4075112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92665" y="3271383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8" y="6456616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622806" y="6456616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0C2A89-55DB-4D25-9438-5DD18EA2AD2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827559491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2E7978-E3DE-455E-B46D-BED254DCCE26}" type="slidenum">
              <a:rPr lang="es-PE" smtClean="0"/>
              <a:t>6</a:t>
            </a:fld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1115859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AAB21F7-3C98-26CC-5287-BE8134BDCA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dirty="0"/>
              <a:t>Haga clic para modificar el estilo de título del patrón</a:t>
            </a:r>
            <a:endParaRPr lang="es-PE" dirty="0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A22847AA-BA48-8DD8-4245-CFE9E80495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C1EBCB29-8419-F139-B922-8617A454D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A5702-04B8-4749-9B3F-373045AB001F}" type="datetime1">
              <a:rPr lang="es-PE" smtClean="0"/>
              <a:t>04/10/2023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AAA66FD8-B2F4-F6F3-8998-B7C500576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62ED4BEB-F71A-C8C2-6FE7-CCB42B477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7" name="Marcador de contenido 4">
            <a:extLst>
              <a:ext uri="{FF2B5EF4-FFF2-40B4-BE49-F238E27FC236}">
                <a16:creationId xmlns="" xmlns:a16="http://schemas.microsoft.com/office/drawing/2014/main" id="{E0F157A5-2439-03B7-8137-C86E208AC75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0"/>
            <a:ext cx="12192000" cy="176158"/>
          </a:xfrm>
          <a:prstGeom prst="rect">
            <a:avLst/>
          </a:prstGeom>
        </p:spPr>
      </p:pic>
      <p:pic>
        <p:nvPicPr>
          <p:cNvPr id="8" name="Marcador de contenido 4">
            <a:extLst>
              <a:ext uri="{FF2B5EF4-FFF2-40B4-BE49-F238E27FC236}">
                <a16:creationId xmlns="" xmlns:a16="http://schemas.microsoft.com/office/drawing/2014/main" id="{DB98FED8-BCEA-988D-14BD-7EB4A53CEE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681842"/>
            <a:ext cx="12192000" cy="176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261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9C598BA1-0862-001E-36AA-628278E0D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B76DBB22-925B-4401-46AA-F75A07A7E4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716AC44-A2C4-F2B2-1789-549D79C8B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5CE4D-2D6A-467E-8A08-1BD841AC1113}" type="datetime1">
              <a:rPr lang="es-PE" smtClean="0"/>
              <a:t>04/10/2023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0AECE13B-4E82-E621-54F3-185D9F210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0B96CA8E-2528-A898-80DD-32BC5B7CC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10" name="Marcador de contenido 4">
            <a:extLst>
              <a:ext uri="{FF2B5EF4-FFF2-40B4-BE49-F238E27FC236}">
                <a16:creationId xmlns="" xmlns:a16="http://schemas.microsoft.com/office/drawing/2014/main" id="{73203976-3CCB-CBD2-73D1-C563F42305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718300"/>
            <a:ext cx="12192000" cy="1397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EBE94A22-D394-82C4-18E5-04CCA6E8B31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302" y="190501"/>
            <a:ext cx="825500" cy="8255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="" xmlns:a16="http://schemas.microsoft.com/office/drawing/2014/main" id="{9095FD2E-175F-BBBB-8F22-32A2D55DCC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8" r="44849" b="84007"/>
          <a:stretch/>
        </p:blipFill>
        <p:spPr>
          <a:xfrm>
            <a:off x="2" y="-8213"/>
            <a:ext cx="5016500" cy="57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21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o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7B8D-E752-4B93-BB2D-A4CC811583B2}" type="datetime1">
              <a:rPr lang="es-PE" smtClean="0"/>
              <a:t>04/10/2023</a:t>
            </a:fld>
            <a:endParaRPr lang="es-PE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9" name="Marcador de contenido 4">
            <a:extLst>
              <a:ext uri="{FF2B5EF4-FFF2-40B4-BE49-F238E27FC236}">
                <a16:creationId xmlns="" xmlns:a16="http://schemas.microsoft.com/office/drawing/2014/main" id="{73203976-3CCB-CBD2-73D1-C563F42305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718300"/>
            <a:ext cx="12192000" cy="1397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="" xmlns:a16="http://schemas.microsoft.com/office/drawing/2014/main" id="{EBE94A22-D394-82C4-18E5-04CCA6E8B31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302" y="190501"/>
            <a:ext cx="825500" cy="8255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="" xmlns:a16="http://schemas.microsoft.com/office/drawing/2014/main" id="{9095FD2E-175F-BBBB-8F22-32A2D55DCC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8" r="44849" b="84007"/>
          <a:stretch/>
        </p:blipFill>
        <p:spPr>
          <a:xfrm>
            <a:off x="2" y="-8213"/>
            <a:ext cx="5016500" cy="57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58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3278C760-93EB-251D-4E40-2F0C6B8BA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4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52B7D619-716C-C696-0B8E-909B4BF50A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9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DB41DE6-E43F-36C9-DB9C-0C49D5E6A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976E2-92E9-4564-87BE-1D5B0807F321}" type="datetime1">
              <a:rPr lang="es-PE" smtClean="0"/>
              <a:t>04/10/2023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DAD5E536-A4F1-C7B3-7690-362BD7971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B3F86294-E273-49BE-52FB-314F2B52D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7" name="Marcador de contenido 4">
            <a:extLst>
              <a:ext uri="{FF2B5EF4-FFF2-40B4-BE49-F238E27FC236}">
                <a16:creationId xmlns="" xmlns:a16="http://schemas.microsoft.com/office/drawing/2014/main" id="{73203976-3CCB-CBD2-73D1-C563F42305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718300"/>
            <a:ext cx="12192000" cy="1397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="" xmlns:a16="http://schemas.microsoft.com/office/drawing/2014/main" id="{EBE94A22-D394-82C4-18E5-04CCA6E8B31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302" y="190501"/>
            <a:ext cx="825500" cy="8255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="" xmlns:a16="http://schemas.microsoft.com/office/drawing/2014/main" id="{9095FD2E-175F-BBBB-8F22-32A2D55DCC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8" r="44849" b="84007"/>
          <a:stretch/>
        </p:blipFill>
        <p:spPr>
          <a:xfrm>
            <a:off x="2" y="-8213"/>
            <a:ext cx="5016500" cy="57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783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31F33A5-D672-B051-562F-CCE5756B5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407359B7-3C92-1214-0ECD-FE33A0DB47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PE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42AE377D-4D2F-EE94-6208-1BEA12DD21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F207B983-8519-5DE4-4E9B-22B59CA06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FD21D-87B8-47E3-A0A1-1278B59F0E40}" type="datetime1">
              <a:rPr lang="es-PE" smtClean="0"/>
              <a:t>04/10/2023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0FA28CFE-E972-4F67-54F0-89ED272F1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95E8AD3A-9AC8-E000-DA4C-754A34F3D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8" name="Marcador de contenido 4">
            <a:extLst>
              <a:ext uri="{FF2B5EF4-FFF2-40B4-BE49-F238E27FC236}">
                <a16:creationId xmlns="" xmlns:a16="http://schemas.microsoft.com/office/drawing/2014/main" id="{73203976-3CCB-CBD2-73D1-C563F42305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718300"/>
            <a:ext cx="12192000" cy="1397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EBE94A22-D394-82C4-18E5-04CCA6E8B31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302" y="190501"/>
            <a:ext cx="825500" cy="8255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9095FD2E-175F-BBBB-8F22-32A2D55DCC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8" r="44849" b="84007"/>
          <a:stretch/>
        </p:blipFill>
        <p:spPr>
          <a:xfrm>
            <a:off x="2" y="-8213"/>
            <a:ext cx="5016500" cy="57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103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DF8C058A-72CA-E8D6-0E59-E8DF08EC7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CB6C3EFA-7337-1FEE-2098-FF6C81E828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4E345888-1C74-048A-DB9E-DB61888084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52B867E7-D7F3-FDEE-4764-6E06616131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="" xmlns:a16="http://schemas.microsoft.com/office/drawing/2014/main" id="{F9135121-ACB1-4E8B-A358-16A28E5F0E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7" name="Marcador de fecha 6">
            <a:extLst>
              <a:ext uri="{FF2B5EF4-FFF2-40B4-BE49-F238E27FC236}">
                <a16:creationId xmlns="" xmlns:a16="http://schemas.microsoft.com/office/drawing/2014/main" id="{80D101FC-F533-EC08-C44A-A32EEDB3C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AEFBA-09E4-4CDD-88CB-B244E8206D73}" type="datetime1">
              <a:rPr lang="es-PE" smtClean="0"/>
              <a:t>04/10/2023</a:t>
            </a:fld>
            <a:endParaRPr lang="es-PE"/>
          </a:p>
        </p:txBody>
      </p:sp>
      <p:sp>
        <p:nvSpPr>
          <p:cNvPr id="8" name="Marcador de pie de página 7">
            <a:extLst>
              <a:ext uri="{FF2B5EF4-FFF2-40B4-BE49-F238E27FC236}">
                <a16:creationId xmlns="" xmlns:a16="http://schemas.microsoft.com/office/drawing/2014/main" id="{5552AFB7-6CA1-6CB0-3B18-5DE01F574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="" xmlns:a16="http://schemas.microsoft.com/office/drawing/2014/main" id="{A060D04A-B633-7DDF-D2BB-BB84361C5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10" name="Marcador de contenido 4">
            <a:extLst>
              <a:ext uri="{FF2B5EF4-FFF2-40B4-BE49-F238E27FC236}">
                <a16:creationId xmlns="" xmlns:a16="http://schemas.microsoft.com/office/drawing/2014/main" id="{73203976-3CCB-CBD2-73D1-C563F42305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718300"/>
            <a:ext cx="12192000" cy="1397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EBE94A22-D394-82C4-18E5-04CCA6E8B31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302" y="190501"/>
            <a:ext cx="825500" cy="8255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="" xmlns:a16="http://schemas.microsoft.com/office/drawing/2014/main" id="{9095FD2E-175F-BBBB-8F22-32A2D55DCC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8" r="44849" b="84007"/>
          <a:stretch/>
        </p:blipFill>
        <p:spPr>
          <a:xfrm>
            <a:off x="2" y="-8213"/>
            <a:ext cx="5016500" cy="57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134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6A7CB146-1EF3-4574-2980-0A7E89A80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26DE493C-2619-0D72-6E1E-3C3D87819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AEA46-77DB-482D-B7D2-A09FE4196472}" type="datetime1">
              <a:rPr lang="es-PE" smtClean="0"/>
              <a:t>04/10/2023</a:t>
            </a:fld>
            <a:endParaRPr lang="es-PE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33BF9670-6E81-027C-5DF9-DD6C529F8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D586C96C-4BDC-53E9-244C-2265DB2C4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6" name="Marcador de contenido 4">
            <a:extLst>
              <a:ext uri="{FF2B5EF4-FFF2-40B4-BE49-F238E27FC236}">
                <a16:creationId xmlns="" xmlns:a16="http://schemas.microsoft.com/office/drawing/2014/main" id="{73203976-3CCB-CBD2-73D1-C563F42305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718300"/>
            <a:ext cx="12192000" cy="1397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EBE94A22-D394-82C4-18E5-04CCA6E8B31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302" y="190501"/>
            <a:ext cx="825500" cy="8255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9095FD2E-175F-BBBB-8F22-32A2D55DCC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8" r="44849" b="84007"/>
          <a:stretch/>
        </p:blipFill>
        <p:spPr>
          <a:xfrm>
            <a:off x="2" y="-8213"/>
            <a:ext cx="5016500" cy="57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835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="" xmlns:a16="http://schemas.microsoft.com/office/drawing/2014/main" id="{9C7C6F9E-3C9F-A020-29D1-C1F393A67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22D82-3A9E-4416-9859-304B1CFC80BB}" type="datetime1">
              <a:rPr lang="es-PE" smtClean="0"/>
              <a:t>04/10/2023</a:t>
            </a:fld>
            <a:endParaRPr lang="es-PE"/>
          </a:p>
        </p:txBody>
      </p:sp>
      <p:sp>
        <p:nvSpPr>
          <p:cNvPr id="3" name="Marcador de pie de página 2">
            <a:extLst>
              <a:ext uri="{FF2B5EF4-FFF2-40B4-BE49-F238E27FC236}">
                <a16:creationId xmlns="" xmlns:a16="http://schemas.microsoft.com/office/drawing/2014/main" id="{3FBD5211-43CE-1163-3A60-3EC854008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F5195869-0261-4187-408B-E3489A1A9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5" name="Marcador de contenido 4">
            <a:extLst>
              <a:ext uri="{FF2B5EF4-FFF2-40B4-BE49-F238E27FC236}">
                <a16:creationId xmlns="" xmlns:a16="http://schemas.microsoft.com/office/drawing/2014/main" id="{73203976-3CCB-CBD2-73D1-C563F42305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718300"/>
            <a:ext cx="12192000" cy="1397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EBE94A22-D394-82C4-18E5-04CCA6E8B31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302" y="190501"/>
            <a:ext cx="825500" cy="8255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="" xmlns:a16="http://schemas.microsoft.com/office/drawing/2014/main" id="{9095FD2E-175F-BBBB-8F22-32A2D55DCC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8" r="44849" b="84007"/>
          <a:stretch/>
        </p:blipFill>
        <p:spPr>
          <a:xfrm>
            <a:off x="2" y="-8213"/>
            <a:ext cx="5016500" cy="57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636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5701EA2-754D-5B3F-E752-7C54B3E2E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0B68157B-5718-5EB9-B8D8-3385EF52A2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31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83BBA267-00BA-01EC-8A8E-F3BDE8E2A0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407D641E-CDA3-6139-8489-3BAC849AA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D944B-7D7E-4B31-BCF0-FCC21665495C}" type="datetime1">
              <a:rPr lang="es-PE" smtClean="0"/>
              <a:t>04/10/2023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6522AD42-9EAB-A558-4B34-FD41DDCC3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FC698980-A6E8-B090-E762-814C521AD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8" name="Marcador de contenido 4">
            <a:extLst>
              <a:ext uri="{FF2B5EF4-FFF2-40B4-BE49-F238E27FC236}">
                <a16:creationId xmlns="" xmlns:a16="http://schemas.microsoft.com/office/drawing/2014/main" id="{73203976-3CCB-CBD2-73D1-C563F42305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718300"/>
            <a:ext cx="12192000" cy="1397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EBE94A22-D394-82C4-18E5-04CCA6E8B31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302" y="190501"/>
            <a:ext cx="825500" cy="8255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9095FD2E-175F-BBBB-8F22-32A2D55DCC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8" r="44849" b="84007"/>
          <a:stretch/>
        </p:blipFill>
        <p:spPr>
          <a:xfrm>
            <a:off x="2" y="-8213"/>
            <a:ext cx="5016500" cy="57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201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D5AB6E8-2113-1AE6-6BAC-B605BC720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="" xmlns:a16="http://schemas.microsoft.com/office/drawing/2014/main" id="{B5D61302-F971-DD12-AAC4-575E0480DD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31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8FBC91C9-3D43-1869-F474-4E7BA2FC20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7FD3CEA3-2496-BA8D-0EB9-9EC369A15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B5557-E5B1-4951-A7F7-5997E57FCA20}" type="datetime1">
              <a:rPr lang="es-PE" smtClean="0"/>
              <a:t>04/10/2023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6EA8E9C2-0C8C-F733-2B0F-81F869DEA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410A3302-4C62-84EB-D340-9378530E0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8" name="Marcador de contenido 4">
            <a:extLst>
              <a:ext uri="{FF2B5EF4-FFF2-40B4-BE49-F238E27FC236}">
                <a16:creationId xmlns="" xmlns:a16="http://schemas.microsoft.com/office/drawing/2014/main" id="{73203976-3CCB-CBD2-73D1-C563F42305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718300"/>
            <a:ext cx="12192000" cy="1397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EBE94A22-D394-82C4-18E5-04CCA6E8B31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302" y="190501"/>
            <a:ext cx="825500" cy="8255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9095FD2E-175F-BBBB-8F22-32A2D55DCC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8" r="44849" b="84007"/>
          <a:stretch/>
        </p:blipFill>
        <p:spPr>
          <a:xfrm>
            <a:off x="2" y="-8213"/>
            <a:ext cx="5016500" cy="57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06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7A512383-EF6E-24E2-D7AE-38A27D0E3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E1F66721-2987-5DE2-F418-2388DB012B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1BBFD1B5-435C-6DDE-963A-7841D816E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6139-DF36-4131-95EF-164A87C8E593}" type="datetime1">
              <a:rPr lang="es-PE" smtClean="0"/>
              <a:t>04/10/2023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566B1F34-6053-B89B-4B20-B25B2D013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9C177E91-A579-5C09-14D1-6D9172831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7" name="Marcador de contenido 4">
            <a:extLst>
              <a:ext uri="{FF2B5EF4-FFF2-40B4-BE49-F238E27FC236}">
                <a16:creationId xmlns="" xmlns:a16="http://schemas.microsoft.com/office/drawing/2014/main" id="{73203976-3CCB-CBD2-73D1-C563F42305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718300"/>
            <a:ext cx="12192000" cy="1397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="" xmlns:a16="http://schemas.microsoft.com/office/drawing/2014/main" id="{EBE94A22-D394-82C4-18E5-04CCA6E8B31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302" y="190501"/>
            <a:ext cx="825500" cy="8255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="" xmlns:a16="http://schemas.microsoft.com/office/drawing/2014/main" id="{9095FD2E-175F-BBBB-8F22-32A2D55DCC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8" r="44849" b="84007"/>
          <a:stretch/>
        </p:blipFill>
        <p:spPr>
          <a:xfrm>
            <a:off x="2" y="-8213"/>
            <a:ext cx="5016500" cy="57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355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235E8993-9F17-CFBB-05D2-64203DC8E9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AC508E5C-4B65-1518-F176-CE6BA9C700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288F677E-6EB6-F71D-70FD-590E6EBB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6F254-2810-4C70-8BBF-A0DF50E57D19}" type="datetime1">
              <a:rPr lang="es-PE" smtClean="0"/>
              <a:t>04/10/2023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2FA19353-0E56-5FAC-81F7-9DF0F0E67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9EFB3880-8A9D-3A2C-0190-0E2673290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7" name="Marcador de contenido 4">
            <a:extLst>
              <a:ext uri="{FF2B5EF4-FFF2-40B4-BE49-F238E27FC236}">
                <a16:creationId xmlns="" xmlns:a16="http://schemas.microsoft.com/office/drawing/2014/main" id="{73203976-3CCB-CBD2-73D1-C563F42305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718300"/>
            <a:ext cx="12192000" cy="1397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="" xmlns:a16="http://schemas.microsoft.com/office/drawing/2014/main" id="{9095FD2E-175F-BBBB-8F22-32A2D55DCC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8" r="44849" b="84007"/>
          <a:stretch/>
        </p:blipFill>
        <p:spPr>
          <a:xfrm>
            <a:off x="2" y="-8213"/>
            <a:ext cx="5016500" cy="57681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="" xmlns:a16="http://schemas.microsoft.com/office/drawing/2014/main" id="{EBE94A22-D394-82C4-18E5-04CCA6E8B31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302" y="190501"/>
            <a:ext cx="825500" cy="82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070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63" b="1" i="0">
                <a:solidFill>
                  <a:srgbClr val="E10717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50" b="0" i="0">
                <a:solidFill>
                  <a:srgbClr val="1D1D1B"/>
                </a:solidFill>
                <a:latin typeface="Calibri"/>
                <a:cs typeface="Calibri"/>
              </a:defRPr>
            </a:lvl1pPr>
          </a:lstStyle>
          <a:p>
            <a:pPr marL="9525">
              <a:lnSpc>
                <a:spcPts val="1103"/>
              </a:lnSpc>
            </a:pPr>
            <a:r>
              <a:rPr lang="es-MX" spc="86"/>
              <a:t>Proyectos </a:t>
            </a:r>
            <a:r>
              <a:rPr lang="es-MX" spc="105"/>
              <a:t>de </a:t>
            </a:r>
            <a:r>
              <a:rPr lang="es-MX" spc="45"/>
              <a:t>ley: </a:t>
            </a:r>
            <a:r>
              <a:rPr lang="es-MX" spc="90"/>
              <a:t>Fomento </a:t>
            </a:r>
            <a:r>
              <a:rPr lang="es-MX" spc="105"/>
              <a:t>de </a:t>
            </a:r>
            <a:r>
              <a:rPr lang="es-MX" spc="38"/>
              <a:t>la </a:t>
            </a:r>
            <a:r>
              <a:rPr lang="es-MX" spc="53"/>
              <a:t>Inversión </a:t>
            </a:r>
            <a:r>
              <a:rPr lang="es-MX" spc="79"/>
              <a:t>para </a:t>
            </a:r>
            <a:r>
              <a:rPr lang="es-MX" spc="41"/>
              <a:t>el </a:t>
            </a:r>
            <a:r>
              <a:rPr lang="es-MX" spc="56"/>
              <a:t>cierre </a:t>
            </a:r>
            <a:r>
              <a:rPr lang="es-MX" spc="105"/>
              <a:t>de </a:t>
            </a:r>
            <a:r>
              <a:rPr lang="es-MX" spc="86"/>
              <a:t>brechas </a:t>
            </a:r>
            <a:r>
              <a:rPr lang="es-MX" spc="105"/>
              <a:t>de</a:t>
            </a:r>
            <a:r>
              <a:rPr lang="es-MX" spc="15"/>
              <a:t> </a:t>
            </a:r>
            <a:r>
              <a:rPr lang="es-MX" spc="53"/>
              <a:t>Infraestructura</a:t>
            </a:r>
            <a:endParaRPr lang="es-MX" spc="53"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10/4/2023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1755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="" xmlns:a16="http://schemas.microsoft.com/office/drawing/2014/main" id="{1E73E506-FA6F-B9F4-4661-6A02D33DE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2238091E-AE2F-8D5A-4C65-3E500BE14A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9DC77C0-5C01-7C83-9953-8F7DD8DE1D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81B04-886E-4D4D-BEB2-F40BBB5271AC}" type="datetime1">
              <a:rPr lang="es-PE" smtClean="0"/>
              <a:t>04/10/2023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6F1D6E3A-9EE1-93D2-8659-81954493DD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CA40A917-7F5F-958C-777B-52D95983C9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F33F7-9FFE-4995-95AE-8417848FB25A}" type="slidenum">
              <a:rPr lang="es-PE" smtClean="0"/>
              <a:t>‹Nº›</a:t>
            </a:fld>
            <a:endParaRPr lang="es-PE"/>
          </a:p>
        </p:txBody>
      </p:sp>
      <p:pic>
        <p:nvPicPr>
          <p:cNvPr id="10" name="Marcador de contenido 4">
            <a:extLst>
              <a:ext uri="{FF2B5EF4-FFF2-40B4-BE49-F238E27FC236}">
                <a16:creationId xmlns="" xmlns:a16="http://schemas.microsoft.com/office/drawing/2014/main" id="{AA77E4E6-4212-2CE8-B43E-73561713762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34"/>
          <a:stretch/>
        </p:blipFill>
        <p:spPr>
          <a:xfrm>
            <a:off x="0" y="6681842"/>
            <a:ext cx="12192000" cy="176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408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3" r:id="rId13"/>
  </p:sldLayoutIdLst>
  <p:hf sldNum="0"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Tacna | Lugares turísticos | Turismo en el Perú | Y tú qué planes?">
            <a:extLst>
              <a:ext uri="{FF2B5EF4-FFF2-40B4-BE49-F238E27FC236}">
                <a16:creationId xmlns:a16="http://schemas.microsoft.com/office/drawing/2014/main" xmlns="" id="{7FB9DE74-19FF-559A-5460-2069EE503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295" y="916782"/>
            <a:ext cx="4469591" cy="43227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3" name="object 8"/>
          <p:cNvSpPr txBox="1"/>
          <p:nvPr/>
        </p:nvSpPr>
        <p:spPr>
          <a:xfrm>
            <a:off x="6313714" y="1946762"/>
            <a:ext cx="5465187" cy="379591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8001" algn="ctr">
              <a:defRPr/>
            </a:pPr>
            <a:r>
              <a:rPr lang="es-ES" sz="6000" b="1" spc="144" dirty="0">
                <a:solidFill>
                  <a:srgbClr val="1D1D1B"/>
                </a:solidFill>
                <a:latin typeface="Bahnschrift Condensed" panose="020B0502040204020203" pitchFamily="34" charset="0"/>
                <a:cs typeface="Calibri"/>
              </a:rPr>
              <a:t>Programación Multianual de </a:t>
            </a:r>
            <a:r>
              <a:rPr lang="es-ES" sz="6000" b="1" spc="144" dirty="0" smtClean="0">
                <a:solidFill>
                  <a:srgbClr val="1D1D1B"/>
                </a:solidFill>
                <a:latin typeface="Bahnschrift Condensed" panose="020B0502040204020203" pitchFamily="34" charset="0"/>
                <a:cs typeface="Calibri"/>
              </a:rPr>
              <a:t>Inversiones</a:t>
            </a:r>
            <a:endParaRPr sz="6000" dirty="0">
              <a:latin typeface="Calibri"/>
              <a:cs typeface="Calibri"/>
            </a:endParaRPr>
          </a:p>
          <a:p>
            <a:pPr marL="16002">
              <a:spcBef>
                <a:spcPts val="803"/>
              </a:spcBef>
              <a:defRPr/>
            </a:pPr>
            <a:endParaRPr sz="6000" dirty="0">
              <a:latin typeface="Calibri"/>
              <a:cs typeface="Calibri"/>
            </a:endParaRPr>
          </a:p>
        </p:txBody>
      </p:sp>
      <p:sp>
        <p:nvSpPr>
          <p:cNvPr id="9" name="object 8"/>
          <p:cNvSpPr txBox="1"/>
          <p:nvPr/>
        </p:nvSpPr>
        <p:spPr>
          <a:xfrm>
            <a:off x="2343777" y="5577662"/>
            <a:ext cx="357913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8001" algn="ctr">
              <a:defRPr/>
            </a:pPr>
            <a:r>
              <a:rPr lang="es-ES" sz="1600" b="1" i="1" spc="144" dirty="0">
                <a:solidFill>
                  <a:srgbClr val="1D1D1B"/>
                </a:solidFill>
                <a:latin typeface="Calibri" pitchFamily="34" charset="0"/>
                <a:cs typeface="Calibri"/>
              </a:rPr>
              <a:t>Oficina de Programación Multianual de Inversiones -OPMI</a:t>
            </a:r>
          </a:p>
          <a:p>
            <a:pPr marL="8001" algn="ctr">
              <a:defRPr/>
            </a:pPr>
            <a:r>
              <a:rPr lang="es-ES" sz="1600" b="1" i="1" spc="144" dirty="0">
                <a:solidFill>
                  <a:srgbClr val="1D1D1B"/>
                </a:solidFill>
                <a:latin typeface="Calibri" pitchFamily="34" charset="0"/>
                <a:cs typeface="Calibri"/>
              </a:rPr>
              <a:t>2023</a:t>
            </a:r>
            <a:endParaRPr sz="1600" dirty="0">
              <a:latin typeface="Calibri"/>
              <a:cs typeface="Calibri"/>
            </a:endParaRPr>
          </a:p>
        </p:txBody>
      </p:sp>
      <p:pic>
        <p:nvPicPr>
          <p:cNvPr id="17" name="Imagen 4">
            <a:extLst>
              <a:ext uri="{FF2B5EF4-FFF2-40B4-BE49-F238E27FC236}">
                <a16:creationId xmlns="" xmlns:a16="http://schemas.microsoft.com/office/drawing/2014/main" id="{320BFCA1-19D8-A889-8528-41935ED4D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6" t="11111" r="8772" b="9941"/>
          <a:stretch>
            <a:fillRect/>
          </a:stretch>
        </p:blipFill>
        <p:spPr bwMode="auto">
          <a:xfrm>
            <a:off x="174021" y="313515"/>
            <a:ext cx="1008063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n 5">
            <a:extLst>
              <a:ext uri="{FF2B5EF4-FFF2-40B4-BE49-F238E27FC236}">
                <a16:creationId xmlns="" xmlns:a16="http://schemas.microsoft.com/office/drawing/2014/main" id="{5AD6F9DB-D67D-09C7-1269-57B65A662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0286" y="254795"/>
            <a:ext cx="647700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90453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Rectángulo redondeado"/>
          <p:cNvSpPr/>
          <p:nvPr/>
        </p:nvSpPr>
        <p:spPr>
          <a:xfrm>
            <a:off x="6622990" y="2452325"/>
            <a:ext cx="4307080" cy="368323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lnSpc>
                <a:spcPct val="80000"/>
              </a:lnSpc>
            </a:pPr>
            <a:r>
              <a:rPr lang="es-PE" sz="2400" dirty="0">
                <a:solidFill>
                  <a:schemeClr val="tx1"/>
                </a:solidFill>
                <a:latin typeface="Bahnschrift Condensed" panose="020B0502040204020203" pitchFamily="34" charset="0"/>
              </a:rPr>
              <a:t>Es un sistema administrativo del Estado que tiene como finalidad orientar el uso de los recursos públicos destinados a la inversión para la efectiva prestación de servicios y la provisión de la infraestructura necesaria para el desarrollo del país.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1632248" y="608649"/>
            <a:ext cx="8813459" cy="11165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PE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r>
              <a:rPr lang="es-PE" sz="3200" b="1" dirty="0">
                <a:solidFill>
                  <a:schemeClr val="tx1"/>
                </a:solidFill>
                <a:latin typeface="Bahnschrift Condensed" panose="020B0502040204020203" pitchFamily="34" charset="0"/>
                <a:cs typeface="Arial" charset="0"/>
              </a:rPr>
              <a:t>SISTEMA NACIONAL DE PROGRAMACION MULTIANUAL Y GESTION DE INVERSIONES</a:t>
            </a:r>
          </a:p>
          <a:p>
            <a:pPr algn="ctr">
              <a:defRPr/>
            </a:pPr>
            <a:endParaRPr lang="es-PE" sz="3200" dirty="0"/>
          </a:p>
        </p:txBody>
      </p:sp>
      <p:sp>
        <p:nvSpPr>
          <p:cNvPr id="5" name="21 Rectángulo redondeado"/>
          <p:cNvSpPr/>
          <p:nvPr/>
        </p:nvSpPr>
        <p:spPr>
          <a:xfrm>
            <a:off x="1224830" y="2461691"/>
            <a:ext cx="4469451" cy="368323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marL="85725">
              <a:buFont typeface="Arial" panose="020B0604020202020204" pitchFamily="34" charset="0"/>
              <a:buChar char="•"/>
            </a:pPr>
            <a:endParaRPr lang="es-PE" sz="1600" b="1" dirty="0">
              <a:solidFill>
                <a:schemeClr val="bg1"/>
              </a:solidFill>
              <a:latin typeface="Bahnschrift SemiLight" panose="020B0502040204020203" pitchFamily="34" charset="0"/>
            </a:endParaRPr>
          </a:p>
          <a:p>
            <a:pPr marL="85725">
              <a:buFont typeface="Arial" panose="020B0604020202020204" pitchFamily="34" charset="0"/>
              <a:buChar char="•"/>
            </a:pPr>
            <a:endParaRPr lang="es-PE" sz="1600" b="1" dirty="0">
              <a:solidFill>
                <a:schemeClr val="bg1"/>
              </a:solidFill>
              <a:latin typeface="Bahnschrift SemiLight" panose="020B0502040204020203" pitchFamily="34" charset="0"/>
            </a:endParaRPr>
          </a:p>
          <a:p>
            <a:pPr marL="85725">
              <a:buFont typeface="Arial" panose="020B0604020202020204" pitchFamily="34" charset="0"/>
              <a:buChar char="•"/>
            </a:pPr>
            <a:endParaRPr lang="es-PE" sz="1600" b="1" dirty="0">
              <a:solidFill>
                <a:schemeClr val="bg1"/>
              </a:solidFill>
              <a:latin typeface="Bahnschrift SemiLight" panose="020B0502040204020203" pitchFamily="34" charset="0"/>
            </a:endParaRPr>
          </a:p>
          <a:p>
            <a:pPr marL="85725">
              <a:buFont typeface="Arial" panose="020B0604020202020204" pitchFamily="34" charset="0"/>
              <a:buChar char="•"/>
            </a:pPr>
            <a:r>
              <a:rPr lang="es-PE" sz="1600" b="1" dirty="0">
                <a:solidFill>
                  <a:schemeClr val="tx1"/>
                </a:solidFill>
                <a:latin typeface="Bahnschrift SemiLight" panose="020B0502040204020203" pitchFamily="34" charset="0"/>
              </a:rPr>
              <a:t>DECRETO LEGISLATIVO N°1252 (01.12.16) </a:t>
            </a:r>
          </a:p>
          <a:p>
            <a:pPr marL="85725"/>
            <a:r>
              <a:rPr lang="es-PE" sz="1600" b="1" dirty="0">
                <a:solidFill>
                  <a:schemeClr val="tx1"/>
                </a:solidFill>
                <a:latin typeface="Bahnschrift SemiLight" panose="020B0502040204020203" pitchFamily="34" charset="0"/>
              </a:rPr>
              <a:t>Crea el Sistema Nacional de Programación Multianual y Gestión de Inversiones y deroga la Ley N°27293, Ley del SNIP</a:t>
            </a:r>
          </a:p>
          <a:p>
            <a:pPr marL="85725"/>
            <a:r>
              <a:rPr lang="es-PE" sz="2400" dirty="0">
                <a:solidFill>
                  <a:schemeClr val="tx1"/>
                </a:solidFill>
                <a:latin typeface="Bahnschrift Condensed" panose="020B0502040204020203" pitchFamily="34" charset="0"/>
              </a:rPr>
              <a:t>.</a:t>
            </a:r>
            <a:r>
              <a:rPr lang="es-PE" sz="2400" b="1" dirty="0">
                <a:solidFill>
                  <a:schemeClr val="tx1"/>
                </a:solidFill>
                <a:latin typeface="Bahnschrift SemiLight" panose="020B0502040204020203" pitchFamily="34" charset="0"/>
              </a:rPr>
              <a:t> </a:t>
            </a:r>
            <a:r>
              <a:rPr lang="es-PE" sz="1600" b="1" dirty="0">
                <a:solidFill>
                  <a:schemeClr val="tx1"/>
                </a:solidFill>
                <a:latin typeface="Bahnschrift SemiLight" panose="020B0502040204020203" pitchFamily="34" charset="0"/>
              </a:rPr>
              <a:t>DECRETO SUPREMO N°284-2018 (09.12.18) Reglamento del D.L. N° 1252 que crea el INVIERTE.PE</a:t>
            </a:r>
          </a:p>
          <a:p>
            <a:pPr marL="85725"/>
            <a:endParaRPr lang="es-ES" sz="1600" b="1" dirty="0">
              <a:solidFill>
                <a:schemeClr val="tx1"/>
              </a:solidFill>
              <a:latin typeface="Bahnschrift SemiLight" panose="020B0502040204020203" pitchFamily="34" charset="0"/>
            </a:endParaRPr>
          </a:p>
          <a:p>
            <a:pPr marL="265113" indent="-179388">
              <a:buFont typeface="Arial" panose="020B0604020202020204" pitchFamily="34" charset="0"/>
              <a:buChar char="•"/>
            </a:pPr>
            <a:r>
              <a:rPr lang="es-PE" sz="1600" b="1" dirty="0">
                <a:solidFill>
                  <a:schemeClr val="tx1"/>
                </a:solidFill>
                <a:latin typeface="Bahnschrift SemiLight" panose="020B0502040204020203" pitchFamily="34" charset="0"/>
              </a:rPr>
              <a:t>R.D. N°001-2019-EF/63.01 (22.01.19) Aprueba la Directiva General del INVIERTE.PE N°001-2019-EF/63.01</a:t>
            </a:r>
          </a:p>
          <a:p>
            <a:endParaRPr lang="es-PE" sz="1600" b="1" dirty="0">
              <a:solidFill>
                <a:schemeClr val="tx1"/>
              </a:solidFill>
              <a:latin typeface="Bahnschrift SemiLight" panose="020B0502040204020203" pitchFamily="34" charset="0"/>
            </a:endParaRPr>
          </a:p>
          <a:p>
            <a:endParaRPr lang="es-PE" sz="1600" b="1" dirty="0">
              <a:solidFill>
                <a:schemeClr val="tx1"/>
              </a:solidFill>
              <a:latin typeface="Bahnschrift SemiLight" panose="020B0502040204020203" pitchFamily="34" charset="0"/>
            </a:endParaRPr>
          </a:p>
          <a:p>
            <a:pPr algn="just"/>
            <a:endParaRPr lang="es-PE" sz="2400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8" name="8 Rectángulo"/>
          <p:cNvSpPr/>
          <p:nvPr/>
        </p:nvSpPr>
        <p:spPr>
          <a:xfrm>
            <a:off x="1632248" y="1786734"/>
            <a:ext cx="2751745" cy="3760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600" b="1" dirty="0">
                <a:solidFill>
                  <a:schemeClr val="tx1"/>
                </a:solidFill>
                <a:latin typeface="Bahnschrift Light Condensed" panose="020B0502040204020203" pitchFamily="34" charset="0"/>
                <a:cs typeface="Arial" charset="0"/>
              </a:rPr>
              <a:t>MARCO NORMATIVO</a:t>
            </a:r>
            <a:endParaRPr lang="es-PE" dirty="0"/>
          </a:p>
        </p:txBody>
      </p:sp>
      <p:sp>
        <p:nvSpPr>
          <p:cNvPr id="9" name="8 Rectángulo"/>
          <p:cNvSpPr/>
          <p:nvPr/>
        </p:nvSpPr>
        <p:spPr>
          <a:xfrm>
            <a:off x="7400657" y="1786734"/>
            <a:ext cx="2751745" cy="3760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600" b="1" dirty="0">
                <a:solidFill>
                  <a:schemeClr val="tx1"/>
                </a:solidFill>
                <a:latin typeface="Bahnschrift Light Condensed" panose="020B0502040204020203" pitchFamily="34" charset="0"/>
                <a:cs typeface="Arial" charset="0"/>
              </a:rPr>
              <a:t>FINALIDAD</a:t>
            </a:r>
            <a:endParaRPr lang="es-PE" dirty="0"/>
          </a:p>
        </p:txBody>
      </p:sp>
      <p:sp>
        <p:nvSpPr>
          <p:cNvPr id="2" name="Rectángulo 1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394027377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Rectángulo"/>
          <p:cNvSpPr>
            <a:spLocks noChangeArrowheads="1"/>
          </p:cNvSpPr>
          <p:nvPr/>
        </p:nvSpPr>
        <p:spPr bwMode="auto">
          <a:xfrm>
            <a:off x="1702961" y="544047"/>
            <a:ext cx="8764431" cy="91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607" tIns="28804" rIns="57607" bIns="28804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s-ES" altLang="es-PE" sz="2800" b="1" dirty="0">
                <a:latin typeface="Franklin Gothic Demi" panose="020B0703020102020204" pitchFamily="34" charset="0"/>
              </a:rPr>
              <a:t>PRINCIPIOS RECTORES DEL SISTEMA NACIONAL DE PROGRAMACION MULTIANUAL DE INVERSIONES</a:t>
            </a:r>
            <a:endParaRPr lang="es-ES" altLang="es-PE" sz="2800" dirty="0">
              <a:latin typeface="Franklin Gothic Demi" panose="020B0703020102020204" pitchFamily="34" charset="0"/>
            </a:endParaRPr>
          </a:p>
        </p:txBody>
      </p:sp>
      <p:sp>
        <p:nvSpPr>
          <p:cNvPr id="16387" name="2 Rectángulo"/>
          <p:cNvSpPr>
            <a:spLocks noChangeArrowheads="1"/>
          </p:cNvSpPr>
          <p:nvPr/>
        </p:nvSpPr>
        <p:spPr bwMode="auto">
          <a:xfrm rot="10800000" flipV="1">
            <a:off x="1328928" y="2867274"/>
            <a:ext cx="2073607" cy="673724"/>
          </a:xfrm>
          <a:prstGeom prst="rect">
            <a:avLst/>
          </a:prstGeom>
          <a:ln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57607" tIns="28804" rIns="57607" bIns="28804">
            <a:spAutoFit/>
          </a:bodyPr>
          <a:lstStyle/>
          <a:p>
            <a:pPr algn="ctr"/>
            <a:r>
              <a:rPr lang="es-ES" altLang="es-PE" sz="2000" b="1">
                <a:solidFill>
                  <a:schemeClr val="tx1"/>
                </a:solidFill>
                <a:latin typeface="Bahnschrift Condensed" panose="020B0502040204020203" pitchFamily="34" charset="0"/>
              </a:rPr>
              <a:t>Vinculación con el planeamiento</a:t>
            </a:r>
            <a:endParaRPr lang="es-ES" altLang="es-PE" sz="2000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6388" name="3 Rectángulo"/>
          <p:cNvSpPr>
            <a:spLocks noChangeArrowheads="1"/>
          </p:cNvSpPr>
          <p:nvPr/>
        </p:nvSpPr>
        <p:spPr bwMode="auto">
          <a:xfrm>
            <a:off x="5694362" y="2868871"/>
            <a:ext cx="5168710" cy="673724"/>
          </a:xfrm>
          <a:prstGeom prst="rect">
            <a:avLst/>
          </a:prstGeom>
          <a:ln/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7607" tIns="28804" rIns="57607" bIns="28804">
            <a:spAutoFit/>
          </a:bodyPr>
          <a:lstStyle/>
          <a:p>
            <a:pPr algn="just"/>
            <a:r>
              <a:rPr lang="es-ES" altLang="es-PE" sz="2000" dirty="0">
                <a:solidFill>
                  <a:schemeClr val="tx1"/>
                </a:solidFill>
                <a:latin typeface="Bahnschrift Condensed" panose="020B0502040204020203" pitchFamily="34" charset="0"/>
              </a:rPr>
              <a:t>Se vincula con los objetivos nacionales, planes sectoriales,  regionales y locales</a:t>
            </a:r>
          </a:p>
        </p:txBody>
      </p:sp>
      <p:sp>
        <p:nvSpPr>
          <p:cNvPr id="16389" name="4 Rectángulo"/>
          <p:cNvSpPr>
            <a:spLocks noChangeArrowheads="1"/>
          </p:cNvSpPr>
          <p:nvPr/>
        </p:nvSpPr>
        <p:spPr bwMode="auto">
          <a:xfrm>
            <a:off x="1328928" y="3969569"/>
            <a:ext cx="2073608" cy="981500"/>
          </a:xfrm>
          <a:prstGeom prst="rect">
            <a:avLst/>
          </a:prstGeom>
          <a:ln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57607" tIns="28804" rIns="57607" bIns="28804">
            <a:spAutoFit/>
          </a:bodyPr>
          <a:lstStyle/>
          <a:p>
            <a:pPr algn="ctr"/>
            <a:r>
              <a:rPr lang="es-ES" altLang="es-PE" sz="2000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Mayor impacto</a:t>
            </a:r>
          </a:p>
          <a:p>
            <a:pPr algn="ctr"/>
            <a:r>
              <a:rPr lang="es-ES" altLang="es-PE" sz="2000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Socio-económico</a:t>
            </a:r>
          </a:p>
          <a:p>
            <a:pPr algn="ctr"/>
            <a:endParaRPr lang="es-ES" altLang="es-PE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16390" name="5 Rectángulo"/>
          <p:cNvSpPr>
            <a:spLocks noChangeArrowheads="1"/>
          </p:cNvSpPr>
          <p:nvPr/>
        </p:nvSpPr>
        <p:spPr bwMode="auto">
          <a:xfrm>
            <a:off x="5694363" y="4093363"/>
            <a:ext cx="5168710" cy="642946"/>
          </a:xfrm>
          <a:prstGeom prst="rect">
            <a:avLst/>
          </a:prstGeom>
          <a:ln/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7607" tIns="28804" rIns="57607" bIns="28804">
            <a:spAutoFit/>
          </a:bodyPr>
          <a:lstStyle/>
          <a:p>
            <a:pPr algn="just"/>
            <a:r>
              <a:rPr lang="es-ES" altLang="es-PE" sz="2000" dirty="0">
                <a:solidFill>
                  <a:schemeClr val="tx1"/>
                </a:solidFill>
                <a:latin typeface="Bahnschrift Condensed" panose="020B0502040204020203" pitchFamily="34" charset="0"/>
              </a:rPr>
              <a:t>Recursos destinados al mayor bienestar para la población.</a:t>
            </a:r>
          </a:p>
          <a:p>
            <a:pPr algn="just"/>
            <a:endParaRPr lang="es-ES" altLang="es-PE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16391" name="6 Rectángulo"/>
          <p:cNvSpPr>
            <a:spLocks noChangeArrowheads="1"/>
          </p:cNvSpPr>
          <p:nvPr/>
        </p:nvSpPr>
        <p:spPr bwMode="auto">
          <a:xfrm>
            <a:off x="1328928" y="5292876"/>
            <a:ext cx="2036064" cy="981500"/>
          </a:xfrm>
          <a:prstGeom prst="rect">
            <a:avLst/>
          </a:prstGeom>
          <a:ln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57607" tIns="28804" rIns="57607" bIns="28804">
            <a:spAutoFit/>
          </a:bodyPr>
          <a:lstStyle/>
          <a:p>
            <a:pPr algn="ctr"/>
            <a:r>
              <a:rPr lang="es-ES" altLang="es-PE" sz="2000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Garantizar la sostenibilidad de las inversiones</a:t>
            </a:r>
          </a:p>
        </p:txBody>
      </p:sp>
      <p:sp>
        <p:nvSpPr>
          <p:cNvPr id="16392" name="7 Rectángulo"/>
          <p:cNvSpPr>
            <a:spLocks noChangeArrowheads="1"/>
          </p:cNvSpPr>
          <p:nvPr/>
        </p:nvSpPr>
        <p:spPr bwMode="auto">
          <a:xfrm>
            <a:off x="5694362" y="5257634"/>
            <a:ext cx="5168710" cy="950723"/>
          </a:xfrm>
          <a:prstGeom prst="rect">
            <a:avLst/>
          </a:prstGeom>
          <a:ln/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7607" tIns="28804" rIns="57607" bIns="28804">
            <a:spAutoFit/>
          </a:bodyPr>
          <a:lstStyle/>
          <a:p>
            <a:pPr algn="just"/>
            <a:r>
              <a:rPr lang="es-ES" altLang="es-PE" sz="2000" dirty="0">
                <a:solidFill>
                  <a:schemeClr val="tx1"/>
                </a:solidFill>
                <a:latin typeface="Bahnschrift Condensed" panose="020B0502040204020203" pitchFamily="34" charset="0"/>
              </a:rPr>
              <a:t>Se debe prever los recursos para la operación y mantenimiento.</a:t>
            </a:r>
          </a:p>
          <a:p>
            <a:pPr algn="just"/>
            <a:endParaRPr lang="es-ES" altLang="es-PE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10" name="9 Flecha derecha"/>
          <p:cNvSpPr/>
          <p:nvPr/>
        </p:nvSpPr>
        <p:spPr>
          <a:xfrm>
            <a:off x="3825082" y="3160716"/>
            <a:ext cx="1393094" cy="277428"/>
          </a:xfrm>
          <a:prstGeom prst="rightArrow">
            <a:avLst/>
          </a:prstGeom>
          <a:solidFill>
            <a:srgbClr val="B4003C"/>
          </a:solidFill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57607" tIns="28804" rIns="57607" bIns="28804" anchor="ctr"/>
          <a:lstStyle/>
          <a:p>
            <a:pPr algn="ctr"/>
            <a:endParaRPr lang="es-ES"/>
          </a:p>
        </p:txBody>
      </p:sp>
      <p:sp>
        <p:nvSpPr>
          <p:cNvPr id="12" name="11 Flecha derecha"/>
          <p:cNvSpPr/>
          <p:nvPr/>
        </p:nvSpPr>
        <p:spPr>
          <a:xfrm>
            <a:off x="3825081" y="4304285"/>
            <a:ext cx="1393095" cy="304228"/>
          </a:xfrm>
          <a:prstGeom prst="rightArrow">
            <a:avLst/>
          </a:prstGeom>
          <a:solidFill>
            <a:srgbClr val="B4003C"/>
          </a:solidFill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57607" tIns="28804" rIns="57607" bIns="28804" anchor="ctr"/>
          <a:lstStyle/>
          <a:p>
            <a:pPr algn="ctr"/>
            <a:endParaRPr lang="es-ES"/>
          </a:p>
        </p:txBody>
      </p:sp>
      <p:sp>
        <p:nvSpPr>
          <p:cNvPr id="13" name="12 Flecha derecha"/>
          <p:cNvSpPr/>
          <p:nvPr/>
        </p:nvSpPr>
        <p:spPr>
          <a:xfrm>
            <a:off x="3825081" y="5614278"/>
            <a:ext cx="1393095" cy="250074"/>
          </a:xfrm>
          <a:prstGeom prst="rightArrow">
            <a:avLst/>
          </a:prstGeom>
          <a:solidFill>
            <a:srgbClr val="B4003C"/>
          </a:solidFill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57607" tIns="28804" rIns="57607" bIns="28804" anchor="ctr"/>
          <a:lstStyle/>
          <a:p>
            <a:pPr algn="ctr"/>
            <a:endParaRPr lang="es-ES"/>
          </a:p>
        </p:txBody>
      </p:sp>
      <p:sp>
        <p:nvSpPr>
          <p:cNvPr id="16396" name="13 Rectángulo"/>
          <p:cNvSpPr>
            <a:spLocks noChangeArrowheads="1"/>
          </p:cNvSpPr>
          <p:nvPr/>
        </p:nvSpPr>
        <p:spPr bwMode="auto">
          <a:xfrm>
            <a:off x="1328928" y="1617643"/>
            <a:ext cx="2073608" cy="673724"/>
          </a:xfrm>
          <a:prstGeom prst="rect">
            <a:avLst/>
          </a:prstGeom>
          <a:ln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57607" tIns="28804" rIns="57607" bIns="28804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s-ES" altLang="es-PE" sz="2000" b="1" dirty="0">
                <a:latin typeface="Bahnschrift Condensed" panose="020B0502040204020203" pitchFamily="34" charset="0"/>
              </a:rPr>
              <a:t>Orientado al Cierre de brechas</a:t>
            </a:r>
          </a:p>
        </p:txBody>
      </p:sp>
      <p:sp>
        <p:nvSpPr>
          <p:cNvPr id="15" name="14 Flecha derecha"/>
          <p:cNvSpPr/>
          <p:nvPr/>
        </p:nvSpPr>
        <p:spPr>
          <a:xfrm>
            <a:off x="3825082" y="1897063"/>
            <a:ext cx="1393094" cy="354015"/>
          </a:xfrm>
          <a:prstGeom prst="rightArrow">
            <a:avLst/>
          </a:prstGeom>
          <a:solidFill>
            <a:srgbClr val="B4003C"/>
          </a:solidFill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57607" tIns="28804" rIns="57607" bIns="28804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398" name="15 Rectángulo"/>
          <p:cNvSpPr>
            <a:spLocks noChangeArrowheads="1"/>
          </p:cNvSpPr>
          <p:nvPr/>
        </p:nvSpPr>
        <p:spPr bwMode="auto">
          <a:xfrm>
            <a:off x="5694362" y="1670293"/>
            <a:ext cx="5168710" cy="673724"/>
          </a:xfrm>
          <a:prstGeom prst="rect">
            <a:avLst/>
          </a:prstGeom>
          <a:ln/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7607" tIns="28804" rIns="57607" bIns="28804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/>
            <a:r>
              <a:rPr lang="es-ES" altLang="es-PE" sz="2000" dirty="0">
                <a:latin typeface="Bahnschrift Condensed" panose="020B0502040204020203" pitchFamily="34" charset="0"/>
              </a:rPr>
              <a:t>Tiene como principal objetivo al cierre de brechas de infraestructura o en acceso a servicios públicos </a:t>
            </a:r>
          </a:p>
        </p:txBody>
      </p:sp>
      <p:sp>
        <p:nvSpPr>
          <p:cNvPr id="17" name="Rectángulo 16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7777130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bject 5"/>
          <p:cNvSpPr>
            <a:spLocks noGrp="1"/>
          </p:cNvSpPr>
          <p:nvPr>
            <p:ph type="title" idx="4294967295"/>
          </p:nvPr>
        </p:nvSpPr>
        <p:spPr>
          <a:xfrm>
            <a:off x="1259042" y="625261"/>
            <a:ext cx="9286875" cy="498475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7938" algn="ctr"/>
            <a:r>
              <a:rPr lang="es-ES_tradnl" altLang="es-PE" sz="3600" b="1" dirty="0">
                <a:latin typeface="Bahnschrift Condensed" panose="020B0502040204020203" pitchFamily="34" charset="0"/>
              </a:rPr>
              <a:t>ORGANOS DEL SISTEMA INVIERTE.PE</a:t>
            </a:r>
          </a:p>
        </p:txBody>
      </p:sp>
      <p:grpSp>
        <p:nvGrpSpPr>
          <p:cNvPr id="19459" name="Grupo 2"/>
          <p:cNvGrpSpPr>
            <a:grpSpLocks/>
          </p:cNvGrpSpPr>
          <p:nvPr/>
        </p:nvGrpSpPr>
        <p:grpSpPr bwMode="auto">
          <a:xfrm>
            <a:off x="947057" y="1214438"/>
            <a:ext cx="10580915" cy="4681635"/>
            <a:chOff x="797325" y="1809430"/>
            <a:chExt cx="15900839" cy="6241246"/>
          </a:xfrm>
        </p:grpSpPr>
        <p:sp>
          <p:nvSpPr>
            <p:cNvPr id="46" name="Rectángulo 45"/>
            <p:cNvSpPr/>
            <p:nvPr/>
          </p:nvSpPr>
          <p:spPr>
            <a:xfrm>
              <a:off x="1349895" y="3053844"/>
              <a:ext cx="6469659" cy="1142829"/>
            </a:xfrm>
            <a:prstGeom prst="rect">
              <a:avLst/>
            </a:prstGeom>
            <a:noFill/>
            <a:ln w="1905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s-PE" sz="2000" b="1" dirty="0">
                  <a:solidFill>
                    <a:schemeClr val="tx1"/>
                  </a:solidFill>
                </a:rPr>
                <a:t>     Organo Resolutivo (OR)</a:t>
              </a:r>
            </a:p>
          </p:txBody>
        </p:sp>
        <p:sp>
          <p:nvSpPr>
            <p:cNvPr id="47" name="Rectángulo 46"/>
            <p:cNvSpPr/>
            <p:nvPr/>
          </p:nvSpPr>
          <p:spPr>
            <a:xfrm>
              <a:off x="1730051" y="4247465"/>
              <a:ext cx="6398000" cy="1138596"/>
            </a:xfrm>
            <a:prstGeom prst="rect">
              <a:avLst/>
            </a:prstGeom>
            <a:noFill/>
            <a:ln w="1905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s-PE" sz="2000" b="1" dirty="0">
                  <a:solidFill>
                    <a:schemeClr val="tx1"/>
                  </a:solidFill>
                </a:rPr>
                <a:t>Oficina de Programación Multianual de Inversiones (OPMI)</a:t>
              </a:r>
            </a:p>
          </p:txBody>
        </p:sp>
        <p:sp>
          <p:nvSpPr>
            <p:cNvPr id="48" name="Rectángulo 47"/>
            <p:cNvSpPr/>
            <p:nvPr/>
          </p:nvSpPr>
          <p:spPr>
            <a:xfrm>
              <a:off x="1749070" y="5561718"/>
              <a:ext cx="6126418" cy="1142829"/>
            </a:xfrm>
            <a:prstGeom prst="rect">
              <a:avLst/>
            </a:prstGeom>
            <a:noFill/>
            <a:ln w="1905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s-PE" sz="2000" b="1" dirty="0">
                  <a:solidFill>
                    <a:schemeClr val="tx1"/>
                  </a:solidFill>
                </a:rPr>
                <a:t>Unidades Formuladoras (UF)</a:t>
              </a:r>
            </a:p>
          </p:txBody>
        </p:sp>
        <p:sp>
          <p:nvSpPr>
            <p:cNvPr id="49" name="Rectángulo 48"/>
            <p:cNvSpPr/>
            <p:nvPr/>
          </p:nvSpPr>
          <p:spPr>
            <a:xfrm>
              <a:off x="1752948" y="6880203"/>
              <a:ext cx="5910548" cy="1142829"/>
            </a:xfrm>
            <a:prstGeom prst="rect">
              <a:avLst/>
            </a:prstGeom>
            <a:noFill/>
            <a:ln w="1905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s-PE" sz="2000" b="1" dirty="0">
                  <a:solidFill>
                    <a:schemeClr val="tx1"/>
                  </a:solidFill>
                </a:rPr>
                <a:t>Unidades Ejecutoras de Inversiones (UEI)</a:t>
              </a:r>
            </a:p>
          </p:txBody>
        </p:sp>
        <p:sp>
          <p:nvSpPr>
            <p:cNvPr id="50" name="Rectángulo redondeado 49"/>
            <p:cNvSpPr/>
            <p:nvPr/>
          </p:nvSpPr>
          <p:spPr>
            <a:xfrm>
              <a:off x="8264587" y="3066671"/>
              <a:ext cx="3302023" cy="4984005"/>
            </a:xfrm>
            <a:prstGeom prst="round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PE" sz="2000" b="1" dirty="0">
                  <a:solidFill>
                    <a:schemeClr val="tx1"/>
                  </a:solidFill>
                </a:rPr>
                <a:t>Dirección General de Programación Multianual de Inversiones (DGPMI DEL MEF)</a:t>
              </a:r>
            </a:p>
          </p:txBody>
        </p:sp>
        <p:sp>
          <p:nvSpPr>
            <p:cNvPr id="51" name="Rectángulo 50"/>
            <p:cNvSpPr/>
            <p:nvPr/>
          </p:nvSpPr>
          <p:spPr>
            <a:xfrm>
              <a:off x="797325" y="1809430"/>
              <a:ext cx="7330724" cy="888867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s-PE" sz="2000" b="1" dirty="0">
                  <a:solidFill>
                    <a:schemeClr val="bg1"/>
                  </a:solidFill>
                  <a:latin typeface="Calibri" charset="0"/>
                  <a:cs typeface="Calibri" charset="0"/>
                </a:rPr>
                <a:t>Sector / Gobierno Regional / Gobierno Local</a:t>
              </a:r>
            </a:p>
          </p:txBody>
        </p:sp>
        <p:sp>
          <p:nvSpPr>
            <p:cNvPr id="53" name="Elipse 52"/>
            <p:cNvSpPr/>
            <p:nvPr/>
          </p:nvSpPr>
          <p:spPr>
            <a:xfrm>
              <a:off x="11834016" y="6029432"/>
              <a:ext cx="4864148" cy="804213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s-PE" sz="2000" b="1" dirty="0">
                  <a:solidFill>
                    <a:schemeClr val="tx1"/>
                  </a:solidFill>
                </a:rPr>
                <a:t>DG Endeudamiento y Tesoro Público</a:t>
              </a:r>
            </a:p>
            <a:p>
              <a:pPr>
                <a:defRPr/>
              </a:pPr>
              <a:endParaRPr lang="es-PE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54" name="Elipse 53"/>
            <p:cNvSpPr/>
            <p:nvPr/>
          </p:nvSpPr>
          <p:spPr>
            <a:xfrm>
              <a:off x="12011644" y="4375422"/>
              <a:ext cx="4061021" cy="632789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s-PE" sz="2000" b="1" dirty="0">
                  <a:solidFill>
                    <a:schemeClr val="tx1"/>
                  </a:solidFill>
                </a:rPr>
                <a:t>DG Presupuesto Público</a:t>
              </a:r>
            </a:p>
            <a:p>
              <a:pPr>
                <a:defRPr/>
              </a:pPr>
              <a:endParaRPr lang="es-PE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57" name="Rectángulo 56"/>
            <p:cNvSpPr/>
            <p:nvPr/>
          </p:nvSpPr>
          <p:spPr>
            <a:xfrm>
              <a:off x="8280451" y="1809430"/>
              <a:ext cx="6307415" cy="888867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PE" sz="2000" b="1" dirty="0">
                  <a:solidFill>
                    <a:schemeClr val="bg1"/>
                  </a:solidFill>
                  <a:latin typeface="Calibri" charset="0"/>
                  <a:ea typeface="Calibri" charset="0"/>
                  <a:cs typeface="Calibri" charset="0"/>
                </a:rPr>
                <a:t>MEF</a:t>
              </a:r>
            </a:p>
          </p:txBody>
        </p:sp>
        <p:sp>
          <p:nvSpPr>
            <p:cNvPr id="58" name="Flecha izquierda 57"/>
            <p:cNvSpPr/>
            <p:nvPr/>
          </p:nvSpPr>
          <p:spPr>
            <a:xfrm>
              <a:off x="11603300" y="5910030"/>
              <a:ext cx="857962" cy="611626"/>
            </a:xfrm>
            <a:prstGeom prst="leftArrow">
              <a:avLst/>
            </a:pr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s-PE" sz="1500" dirty="0"/>
            </a:p>
          </p:txBody>
        </p:sp>
        <p:sp>
          <p:nvSpPr>
            <p:cNvPr id="59" name="Flecha izquierda 58"/>
            <p:cNvSpPr/>
            <p:nvPr/>
          </p:nvSpPr>
          <p:spPr>
            <a:xfrm>
              <a:off x="11603301" y="4260163"/>
              <a:ext cx="857962" cy="609509"/>
            </a:xfrm>
            <a:prstGeom prst="leftArrow">
              <a:avLst/>
            </a:prstGeom>
            <a:solidFill>
              <a:srgbClr val="FF99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PE" sz="1500" dirty="0"/>
            </a:p>
          </p:txBody>
        </p:sp>
      </p:grpSp>
      <p:sp>
        <p:nvSpPr>
          <p:cNvPr id="19460" name="CuadroTexto 59"/>
          <p:cNvSpPr txBox="1">
            <a:spLocks noChangeArrowheads="1"/>
          </p:cNvSpPr>
          <p:nvPr/>
        </p:nvSpPr>
        <p:spPr bwMode="auto">
          <a:xfrm>
            <a:off x="1105297" y="2418923"/>
            <a:ext cx="385762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7607" tIns="28804" rIns="57607" bIns="28804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s-PE" altLang="es-PE" sz="2500" dirty="0">
                <a:solidFill>
                  <a:srgbClr val="C00000"/>
                </a:solidFill>
                <a:latin typeface="Wingdings 3" panose="05040102010807070707" pitchFamily="18" charset="2"/>
                <a:ea typeface="Wingdings 3" panose="05040102010807070707" pitchFamily="18" charset="2"/>
                <a:cs typeface="Wingdings 3" panose="05040102010807070707" pitchFamily="18" charset="2"/>
              </a:rPr>
              <a:t>k</a:t>
            </a:r>
            <a:endParaRPr lang="es-ES_tradnl" altLang="es-PE" sz="2500" dirty="0"/>
          </a:p>
        </p:txBody>
      </p:sp>
      <p:sp>
        <p:nvSpPr>
          <p:cNvPr id="19461" name="CuadroTexto 60"/>
          <p:cNvSpPr txBox="1">
            <a:spLocks noChangeArrowheads="1"/>
          </p:cNvSpPr>
          <p:nvPr/>
        </p:nvSpPr>
        <p:spPr bwMode="auto">
          <a:xfrm>
            <a:off x="1066689" y="3236119"/>
            <a:ext cx="385762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7607" tIns="28804" rIns="57607" bIns="28804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s-PE" altLang="es-PE" sz="2500" dirty="0">
                <a:solidFill>
                  <a:srgbClr val="C00000"/>
                </a:solidFill>
                <a:latin typeface="Wingdings 3" panose="05040102010807070707" pitchFamily="18" charset="2"/>
                <a:ea typeface="Wingdings 3" panose="05040102010807070707" pitchFamily="18" charset="2"/>
                <a:cs typeface="Wingdings 3" panose="05040102010807070707" pitchFamily="18" charset="2"/>
              </a:rPr>
              <a:t>k</a:t>
            </a:r>
            <a:endParaRPr lang="es-ES_tradnl" altLang="es-PE" sz="2500" dirty="0"/>
          </a:p>
        </p:txBody>
      </p:sp>
      <p:sp>
        <p:nvSpPr>
          <p:cNvPr id="19462" name="CuadroTexto 61"/>
          <p:cNvSpPr txBox="1">
            <a:spLocks noChangeArrowheads="1"/>
          </p:cNvSpPr>
          <p:nvPr/>
        </p:nvSpPr>
        <p:spPr bwMode="auto">
          <a:xfrm>
            <a:off x="1066161" y="4321970"/>
            <a:ext cx="385762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7607" tIns="28804" rIns="57607" bIns="28804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s-PE" altLang="es-PE" sz="2500" dirty="0">
                <a:solidFill>
                  <a:srgbClr val="C00000"/>
                </a:solidFill>
                <a:latin typeface="Wingdings 3" panose="05040102010807070707" pitchFamily="18" charset="2"/>
                <a:ea typeface="Wingdings 3" panose="05040102010807070707" pitchFamily="18" charset="2"/>
                <a:cs typeface="Wingdings 3" panose="05040102010807070707" pitchFamily="18" charset="2"/>
              </a:rPr>
              <a:t>k</a:t>
            </a:r>
            <a:endParaRPr lang="es-ES_tradnl" altLang="es-PE" sz="2500" dirty="0"/>
          </a:p>
        </p:txBody>
      </p:sp>
      <p:sp>
        <p:nvSpPr>
          <p:cNvPr id="19463" name="CuadroTexto 62"/>
          <p:cNvSpPr txBox="1">
            <a:spLocks noChangeArrowheads="1"/>
          </p:cNvSpPr>
          <p:nvPr/>
        </p:nvSpPr>
        <p:spPr bwMode="auto">
          <a:xfrm>
            <a:off x="1066161" y="5186374"/>
            <a:ext cx="366838" cy="442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7607" tIns="28804" rIns="57607" bIns="28804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s-PE" altLang="es-PE" sz="2500" dirty="0">
                <a:solidFill>
                  <a:srgbClr val="C00000"/>
                </a:solidFill>
                <a:latin typeface="Wingdings 3" panose="05040102010807070707" pitchFamily="18" charset="2"/>
                <a:ea typeface="Wingdings 3" panose="05040102010807070707" pitchFamily="18" charset="2"/>
                <a:cs typeface="Wingdings 3" panose="05040102010807070707" pitchFamily="18" charset="2"/>
              </a:rPr>
              <a:t>k</a:t>
            </a:r>
            <a:endParaRPr lang="es-ES_tradnl" altLang="es-PE" sz="2500" dirty="0"/>
          </a:p>
        </p:txBody>
      </p:sp>
      <p:sp>
        <p:nvSpPr>
          <p:cNvPr id="21" name="Rectángulo 20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52720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1874221" y="272906"/>
            <a:ext cx="8200795" cy="765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PE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 Condensed" panose="020B0502040204020203" pitchFamily="34" charset="0"/>
                <a:cs typeface="Arial" charset="0"/>
              </a:rPr>
              <a:t>CICLO DE INVERSIONES CON INVIERTE.PE</a:t>
            </a:r>
          </a:p>
          <a:p>
            <a:pPr algn="ctr">
              <a:defRPr/>
            </a:pPr>
            <a:endParaRPr lang="es-PE" dirty="0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223" y="1119906"/>
            <a:ext cx="5534943" cy="535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31" r="13344"/>
          <a:stretch>
            <a:fillRect/>
          </a:stretch>
        </p:blipFill>
        <p:spPr bwMode="auto">
          <a:xfrm>
            <a:off x="9184428" y="1119906"/>
            <a:ext cx="1781175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1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6" r="7983"/>
          <a:stretch>
            <a:fillRect/>
          </a:stretch>
        </p:blipFill>
        <p:spPr bwMode="auto">
          <a:xfrm>
            <a:off x="1135857" y="1119906"/>
            <a:ext cx="1633538" cy="174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 descr="Resultado de imagen para NUMERO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76" r="68613" b="33063"/>
          <a:stretch>
            <a:fillRect/>
          </a:stretch>
        </p:blipFill>
        <p:spPr bwMode="auto">
          <a:xfrm>
            <a:off x="2940051" y="1245394"/>
            <a:ext cx="444500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8" descr="Resultado de imagen para NUMERO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29" b="69194"/>
          <a:stretch>
            <a:fillRect/>
          </a:stretch>
        </p:blipFill>
        <p:spPr bwMode="auto">
          <a:xfrm>
            <a:off x="1059589" y="3598578"/>
            <a:ext cx="481012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8" descr="Resultado de imagen para NUMERO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388" b="67845"/>
          <a:stretch>
            <a:fillRect/>
          </a:stretch>
        </p:blipFill>
        <p:spPr bwMode="auto">
          <a:xfrm>
            <a:off x="8472837" y="1245394"/>
            <a:ext cx="39052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n 13" descr="Resultado de imagen para obra animada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3362" y="4301584"/>
            <a:ext cx="1991828" cy="1593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Imagen 14" descr="Imagen relacionada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465" y="4118772"/>
            <a:ext cx="1882411" cy="177612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10075015" y="3583096"/>
            <a:ext cx="4756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dirty="0">
                <a:ln w="0"/>
                <a:solidFill>
                  <a:srgbClr val="00B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52019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ectángulo: esquinas redondeadas 86">
            <a:extLst>
              <a:ext uri="{FF2B5EF4-FFF2-40B4-BE49-F238E27FC236}">
                <a16:creationId xmlns:a16="http://schemas.microsoft.com/office/drawing/2014/main" xmlns="" id="{16A91475-4117-4E74-98B7-4069A4E8F15A}"/>
              </a:ext>
            </a:extLst>
          </p:cNvPr>
          <p:cNvSpPr/>
          <p:nvPr/>
        </p:nvSpPr>
        <p:spPr>
          <a:xfrm>
            <a:off x="1298164" y="5129815"/>
            <a:ext cx="9955763" cy="1029011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b="1">
                <a:solidFill>
                  <a:schemeClr val="tx1"/>
                </a:solidFill>
              </a:rPr>
              <a:t>ORGANIZACIÓN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4093C9DB-41E0-4925-9A93-147BA55D0229}"/>
              </a:ext>
            </a:extLst>
          </p:cNvPr>
          <p:cNvSpPr txBox="1"/>
          <p:nvPr/>
        </p:nvSpPr>
        <p:spPr>
          <a:xfrm>
            <a:off x="2754086" y="627062"/>
            <a:ext cx="55050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Bahnschrift Condensed" panose="020B0502040204020203" pitchFamily="34" charset="0"/>
              </a:rPr>
              <a:t>CICLO DE INVERSIONES</a:t>
            </a:r>
          </a:p>
        </p:txBody>
      </p:sp>
      <p:grpSp>
        <p:nvGrpSpPr>
          <p:cNvPr id="81" name="Grupo 80">
            <a:extLst>
              <a:ext uri="{FF2B5EF4-FFF2-40B4-BE49-F238E27FC236}">
                <a16:creationId xmlns:a16="http://schemas.microsoft.com/office/drawing/2014/main" xmlns="" id="{151E3BA6-834F-47D8-9B3E-656E78B79811}"/>
              </a:ext>
            </a:extLst>
          </p:cNvPr>
          <p:cNvGrpSpPr/>
          <p:nvPr/>
        </p:nvGrpSpPr>
        <p:grpSpPr>
          <a:xfrm>
            <a:off x="76200" y="1691885"/>
            <a:ext cx="11846759" cy="3048077"/>
            <a:chOff x="113029" y="2176217"/>
            <a:chExt cx="11974646" cy="2948402"/>
          </a:xfrm>
        </p:grpSpPr>
        <p:grpSp>
          <p:nvGrpSpPr>
            <p:cNvPr id="25" name="Grupo 24">
              <a:extLst>
                <a:ext uri="{FF2B5EF4-FFF2-40B4-BE49-F238E27FC236}">
                  <a16:creationId xmlns:a16="http://schemas.microsoft.com/office/drawing/2014/main" xmlns="" id="{E290F3E6-AB7F-46A7-86B5-B4D3EFF9092E}"/>
                </a:ext>
              </a:extLst>
            </p:cNvPr>
            <p:cNvGrpSpPr/>
            <p:nvPr/>
          </p:nvGrpSpPr>
          <p:grpSpPr>
            <a:xfrm>
              <a:off x="113029" y="2177929"/>
              <a:ext cx="3262320" cy="2946690"/>
              <a:chOff x="202218" y="2177929"/>
              <a:chExt cx="3262320" cy="2946690"/>
            </a:xfrm>
          </p:grpSpPr>
          <p:sp>
            <p:nvSpPr>
              <p:cNvPr id="3" name="Rectángulo: esquinas redondeadas 2">
                <a:extLst>
                  <a:ext uri="{FF2B5EF4-FFF2-40B4-BE49-F238E27FC236}">
                    <a16:creationId xmlns:a16="http://schemas.microsoft.com/office/drawing/2014/main" xmlns="" id="{4D3F9FEA-F0E7-4D7D-9790-B0BF5B489194}"/>
                  </a:ext>
                </a:extLst>
              </p:cNvPr>
              <p:cNvSpPr/>
              <p:nvPr/>
            </p:nvSpPr>
            <p:spPr>
              <a:xfrm>
                <a:off x="202218" y="2177929"/>
                <a:ext cx="3262320" cy="294669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r>
                  <a:rPr lang="en-US" sz="1600" b="1" dirty="0">
                    <a:solidFill>
                      <a:schemeClr val="tx1"/>
                    </a:solidFill>
                    <a:latin typeface="Bahnschrift Condensed" panose="020B0502040204020203" pitchFamily="34" charset="0"/>
                  </a:rPr>
                  <a:t>1. </a:t>
                </a:r>
                <a:r>
                  <a:rPr lang="en-US" sz="1500" b="1" dirty="0">
                    <a:solidFill>
                      <a:schemeClr val="tx1"/>
                    </a:solidFill>
                    <a:latin typeface="Bahnschrift Condensed" panose="020B0502040204020203" pitchFamily="34" charset="0"/>
                  </a:rPr>
                  <a:t>PROGRAMACIÓN MULTIANUAL DE INVERSIONES</a:t>
                </a:r>
              </a:p>
            </p:txBody>
          </p:sp>
          <p:sp>
            <p:nvSpPr>
              <p:cNvPr id="9" name="Rectángulo: esquinas redondeadas 8">
                <a:extLst>
                  <a:ext uri="{FF2B5EF4-FFF2-40B4-BE49-F238E27FC236}">
                    <a16:creationId xmlns:a16="http://schemas.microsoft.com/office/drawing/2014/main" xmlns="" id="{988F88B0-8EBE-4421-8DA9-495B55CCEEB2}"/>
                  </a:ext>
                </a:extLst>
              </p:cNvPr>
              <p:cNvSpPr/>
              <p:nvPr/>
            </p:nvSpPr>
            <p:spPr>
              <a:xfrm>
                <a:off x="522369" y="2877208"/>
                <a:ext cx="2466626" cy="608183"/>
              </a:xfrm>
              <a:prstGeom prst="roundRect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1200" dirty="0"/>
                  <a:t>DIAGNÓSTICO DE BRECHAS DE INFRAESTRUCTURA Y/O DE ACCESO A SERVICIOS</a:t>
                </a:r>
              </a:p>
            </p:txBody>
          </p:sp>
          <p:sp>
            <p:nvSpPr>
              <p:cNvPr id="10" name="Rectángulo: esquinas redondeadas 9">
                <a:extLst>
                  <a:ext uri="{FF2B5EF4-FFF2-40B4-BE49-F238E27FC236}">
                    <a16:creationId xmlns:a16="http://schemas.microsoft.com/office/drawing/2014/main" xmlns="" id="{AC026E0D-ADAA-49AB-B4E2-7841F29A58DF}"/>
                  </a:ext>
                </a:extLst>
              </p:cNvPr>
              <p:cNvSpPr/>
              <p:nvPr/>
            </p:nvSpPr>
            <p:spPr>
              <a:xfrm>
                <a:off x="522367" y="3563255"/>
                <a:ext cx="2466627" cy="608183"/>
              </a:xfrm>
              <a:prstGeom prst="roundRect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1200" dirty="0">
                    <a:solidFill>
                      <a:schemeClr val="dk1"/>
                    </a:solidFill>
                  </a:rPr>
                  <a:t>IDENTIFICACIÓN Y PRIORIZACIÓN DE LAS INVERSIONES</a:t>
                </a:r>
              </a:p>
            </p:txBody>
          </p:sp>
          <p:sp>
            <p:nvSpPr>
              <p:cNvPr id="11" name="Rectángulo: esquinas redondeadas 10">
                <a:extLst>
                  <a:ext uri="{FF2B5EF4-FFF2-40B4-BE49-F238E27FC236}">
                    <a16:creationId xmlns:a16="http://schemas.microsoft.com/office/drawing/2014/main" xmlns="" id="{98A1DC02-6284-4226-B5B5-8443C1F75405}"/>
                  </a:ext>
                </a:extLst>
              </p:cNvPr>
              <p:cNvSpPr/>
              <p:nvPr/>
            </p:nvSpPr>
            <p:spPr>
              <a:xfrm>
                <a:off x="522367" y="4276452"/>
                <a:ext cx="2466627" cy="608183"/>
              </a:xfrm>
              <a:prstGeom prst="roundRect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1200" dirty="0">
                    <a:solidFill>
                      <a:schemeClr val="dk1"/>
                    </a:solidFill>
                  </a:rPr>
                  <a:t>ELABORACION DE LA CARTERA DE INVERSIONES</a:t>
                </a:r>
              </a:p>
            </p:txBody>
          </p:sp>
          <p:cxnSp>
            <p:nvCxnSpPr>
              <p:cNvPr id="13" name="Conector: curvado 12">
                <a:extLst>
                  <a:ext uri="{FF2B5EF4-FFF2-40B4-BE49-F238E27FC236}">
                    <a16:creationId xmlns:a16="http://schemas.microsoft.com/office/drawing/2014/main" xmlns="" id="{FF3208F0-F4E8-479A-9364-D4120D66F616}"/>
                  </a:ext>
                </a:extLst>
              </p:cNvPr>
              <p:cNvCxnSpPr>
                <a:cxnSpLocks/>
                <a:stCxn id="9" idx="3"/>
                <a:endCxn id="10" idx="3"/>
              </p:cNvCxnSpPr>
              <p:nvPr/>
            </p:nvCxnSpPr>
            <p:spPr>
              <a:xfrm flipH="1">
                <a:off x="2988994" y="3181300"/>
                <a:ext cx="1" cy="686047"/>
              </a:xfrm>
              <a:prstGeom prst="curvedConnector3">
                <a:avLst>
                  <a:gd name="adj1" fmla="val -22860000000"/>
                </a:avLst>
              </a:prstGeom>
              <a:ln w="571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Conector: curvado 13">
                <a:extLst>
                  <a:ext uri="{FF2B5EF4-FFF2-40B4-BE49-F238E27FC236}">
                    <a16:creationId xmlns:a16="http://schemas.microsoft.com/office/drawing/2014/main" xmlns="" id="{C26E6B87-05DE-4E7D-B866-E9940F29BBD1}"/>
                  </a:ext>
                </a:extLst>
              </p:cNvPr>
              <p:cNvCxnSpPr>
                <a:cxnSpLocks/>
                <a:stCxn id="10" idx="1"/>
                <a:endCxn id="11" idx="1"/>
              </p:cNvCxnSpPr>
              <p:nvPr/>
            </p:nvCxnSpPr>
            <p:spPr>
              <a:xfrm rot="10800000" flipV="1">
                <a:off x="522367" y="3867346"/>
                <a:ext cx="12700" cy="713197"/>
              </a:xfrm>
              <a:prstGeom prst="curvedConnector3">
                <a:avLst>
                  <a:gd name="adj1" fmla="val 1800000"/>
                </a:avLst>
              </a:prstGeom>
              <a:ln w="571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xmlns="" id="{D7E1B732-E6F9-41B5-A216-0393F8E80134}"/>
                </a:ext>
              </a:extLst>
            </p:cNvPr>
            <p:cNvGrpSpPr/>
            <p:nvPr/>
          </p:nvGrpSpPr>
          <p:grpSpPr>
            <a:xfrm>
              <a:off x="3702305" y="2176217"/>
              <a:ext cx="2800279" cy="2948400"/>
              <a:chOff x="4164088" y="2177074"/>
              <a:chExt cx="2800279" cy="2948400"/>
            </a:xfrm>
          </p:grpSpPr>
          <p:sp>
            <p:nvSpPr>
              <p:cNvPr id="4" name="Rectángulo: esquinas redondeadas 3">
                <a:extLst>
                  <a:ext uri="{FF2B5EF4-FFF2-40B4-BE49-F238E27FC236}">
                    <a16:creationId xmlns:a16="http://schemas.microsoft.com/office/drawing/2014/main" xmlns="" id="{55128AA4-E3E6-4932-9B05-C61C1289E3A8}"/>
                  </a:ext>
                </a:extLst>
              </p:cNvPr>
              <p:cNvSpPr/>
              <p:nvPr/>
            </p:nvSpPr>
            <p:spPr>
              <a:xfrm>
                <a:off x="4164088" y="2177074"/>
                <a:ext cx="2800279" cy="2948400"/>
              </a:xfrm>
              <a:prstGeom prst="round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r>
                  <a:rPr lang="en-US" sz="1600" b="1" dirty="0">
                    <a:solidFill>
                      <a:schemeClr val="tx1"/>
                    </a:solidFill>
                    <a:latin typeface="Bahnschrift Condensed" panose="020B0502040204020203" pitchFamily="34" charset="0"/>
                  </a:rPr>
                  <a:t>2. FORMULACIÓN Y EVALUACIÓN</a:t>
                </a:r>
              </a:p>
            </p:txBody>
          </p:sp>
          <p:sp>
            <p:nvSpPr>
              <p:cNvPr id="17" name="Rectángulo: esquinas redondeadas 16">
                <a:extLst>
                  <a:ext uri="{FF2B5EF4-FFF2-40B4-BE49-F238E27FC236}">
                    <a16:creationId xmlns:a16="http://schemas.microsoft.com/office/drawing/2014/main" xmlns="" id="{020D4B09-30EC-4833-AA97-24DC8A57D7AE}"/>
                  </a:ext>
                </a:extLst>
              </p:cNvPr>
              <p:cNvSpPr/>
              <p:nvPr/>
            </p:nvSpPr>
            <p:spPr>
              <a:xfrm>
                <a:off x="4495035" y="2857547"/>
                <a:ext cx="2346550" cy="968470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1200" dirty="0"/>
                  <a:t>FORMULACIÓN DE LAS FICHAS TÉCNICAS, ESTUDIOS DE PREINVERSIÓN A NIVEL DE PERFIL E IOARR.</a:t>
                </a:r>
              </a:p>
            </p:txBody>
          </p:sp>
          <p:sp>
            <p:nvSpPr>
              <p:cNvPr id="18" name="Rectángulo: esquinas redondeadas 17">
                <a:extLst>
                  <a:ext uri="{FF2B5EF4-FFF2-40B4-BE49-F238E27FC236}">
                    <a16:creationId xmlns:a16="http://schemas.microsoft.com/office/drawing/2014/main" xmlns="" id="{203594AA-2E33-4782-B06F-FDFCB899856B}"/>
                  </a:ext>
                </a:extLst>
              </p:cNvPr>
              <p:cNvSpPr/>
              <p:nvPr/>
            </p:nvSpPr>
            <p:spPr>
              <a:xfrm>
                <a:off x="4481963" y="4005041"/>
                <a:ext cx="2346550" cy="968470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1200" dirty="0">
                    <a:solidFill>
                      <a:schemeClr val="dk1"/>
                    </a:solidFill>
                  </a:rPr>
                  <a:t>EVALUACIÓN DE LAS FICHAS TÉCNICAS Y ESTUDIOS DE PREINVERSIÓN A NIVEL DE PERFIL</a:t>
                </a:r>
              </a:p>
            </p:txBody>
          </p:sp>
          <p:cxnSp>
            <p:nvCxnSpPr>
              <p:cNvPr id="19" name="Conector: curvado 18">
                <a:extLst>
                  <a:ext uri="{FF2B5EF4-FFF2-40B4-BE49-F238E27FC236}">
                    <a16:creationId xmlns:a16="http://schemas.microsoft.com/office/drawing/2014/main" xmlns="" id="{9C30E575-6105-47DB-B84A-AFDC03164471}"/>
                  </a:ext>
                </a:extLst>
              </p:cNvPr>
              <p:cNvCxnSpPr>
                <a:cxnSpLocks/>
                <a:stCxn id="17" idx="1"/>
                <a:endCxn id="18" idx="1"/>
              </p:cNvCxnSpPr>
              <p:nvPr/>
            </p:nvCxnSpPr>
            <p:spPr>
              <a:xfrm rot="10800000" flipV="1">
                <a:off x="4481963" y="3341782"/>
                <a:ext cx="13072" cy="1147494"/>
              </a:xfrm>
              <a:prstGeom prst="curvedConnector3">
                <a:avLst>
                  <a:gd name="adj1" fmla="val 1848776"/>
                </a:avLst>
              </a:prstGeom>
              <a:ln w="571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2" name="Grupo 51">
              <a:extLst>
                <a:ext uri="{FF2B5EF4-FFF2-40B4-BE49-F238E27FC236}">
                  <a16:creationId xmlns:a16="http://schemas.microsoft.com/office/drawing/2014/main" xmlns="" id="{4C876BD1-F03D-40EA-A6BC-6330411E1D9A}"/>
                </a:ext>
              </a:extLst>
            </p:cNvPr>
            <p:cNvGrpSpPr/>
            <p:nvPr/>
          </p:nvGrpSpPr>
          <p:grpSpPr>
            <a:xfrm>
              <a:off x="6969445" y="2177073"/>
              <a:ext cx="2452722" cy="2946689"/>
              <a:chOff x="7647430" y="2186596"/>
              <a:chExt cx="2452722" cy="2946689"/>
            </a:xfrm>
          </p:grpSpPr>
          <p:grpSp>
            <p:nvGrpSpPr>
              <p:cNvPr id="29" name="Grupo 28">
                <a:extLst>
                  <a:ext uri="{FF2B5EF4-FFF2-40B4-BE49-F238E27FC236}">
                    <a16:creationId xmlns:a16="http://schemas.microsoft.com/office/drawing/2014/main" xmlns="" id="{388C46F5-46CC-495E-994E-8D0F3FF7666F}"/>
                  </a:ext>
                </a:extLst>
              </p:cNvPr>
              <p:cNvGrpSpPr/>
              <p:nvPr/>
            </p:nvGrpSpPr>
            <p:grpSpPr>
              <a:xfrm>
                <a:off x="7647430" y="2186596"/>
                <a:ext cx="2452722" cy="2946689"/>
                <a:chOff x="4164088" y="2216005"/>
                <a:chExt cx="2244294" cy="2946689"/>
              </a:xfrm>
            </p:grpSpPr>
            <p:sp>
              <p:nvSpPr>
                <p:cNvPr id="30" name="Rectángulo: esquinas redondeadas 29">
                  <a:extLst>
                    <a:ext uri="{FF2B5EF4-FFF2-40B4-BE49-F238E27FC236}">
                      <a16:creationId xmlns:a16="http://schemas.microsoft.com/office/drawing/2014/main" xmlns="" id="{BB205309-7909-4DA9-8B3E-5FBE7310BE6C}"/>
                    </a:ext>
                  </a:extLst>
                </p:cNvPr>
                <p:cNvSpPr/>
                <p:nvPr/>
              </p:nvSpPr>
              <p:spPr>
                <a:xfrm>
                  <a:off x="4164088" y="2216005"/>
                  <a:ext cx="2244294" cy="2946689"/>
                </a:xfrm>
                <a:prstGeom prst="roundRect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t" anchorCtr="0"/>
                <a:lstStyle/>
                <a:p>
                  <a:r>
                    <a:rPr lang="en-US" sz="1600" b="1" dirty="0">
                      <a:solidFill>
                        <a:schemeClr val="tx1"/>
                      </a:solidFill>
                      <a:latin typeface="Bahnschrift Condensed" panose="020B0502040204020203" pitchFamily="34" charset="0"/>
                    </a:rPr>
                    <a:t>3. EJECUCIÓN</a:t>
                  </a:r>
                </a:p>
              </p:txBody>
            </p:sp>
            <p:sp>
              <p:nvSpPr>
                <p:cNvPr id="31" name="Rectángulo: esquinas redondeadas 30">
                  <a:extLst>
                    <a:ext uri="{FF2B5EF4-FFF2-40B4-BE49-F238E27FC236}">
                      <a16:creationId xmlns:a16="http://schemas.microsoft.com/office/drawing/2014/main" xmlns="" id="{1E4C0E74-0ECB-4D2F-A0AD-27BF54DCA267}"/>
                    </a:ext>
                  </a:extLst>
                </p:cNvPr>
                <p:cNvSpPr/>
                <p:nvPr/>
              </p:nvSpPr>
              <p:spPr>
                <a:xfrm>
                  <a:off x="4442991" y="2850442"/>
                  <a:ext cx="1605381" cy="642096"/>
                </a:xfrm>
                <a:prstGeom prst="roundRect">
                  <a:avLst/>
                </a:prstGeom>
              </p:spPr>
              <p:style>
                <a:lnRef idx="1">
                  <a:schemeClr val="accent4"/>
                </a:lnRef>
                <a:fillRef idx="2">
                  <a:schemeClr val="accent4"/>
                </a:fillRef>
                <a:effectRef idx="1">
                  <a:schemeClr val="accent4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r>
                    <a:rPr lang="en-US" sz="1200" dirty="0">
                      <a:solidFill>
                        <a:schemeClr val="dk1"/>
                      </a:solidFill>
                    </a:rPr>
                    <a:t>ELABORACIÓN Y SUPERVISIÓN DE  EXPEDIENTES TÉCNICOS</a:t>
                  </a:r>
                </a:p>
              </p:txBody>
            </p:sp>
            <p:sp>
              <p:nvSpPr>
                <p:cNvPr id="32" name="Rectángulo: esquinas redondeadas 31">
                  <a:extLst>
                    <a:ext uri="{FF2B5EF4-FFF2-40B4-BE49-F238E27FC236}">
                      <a16:creationId xmlns:a16="http://schemas.microsoft.com/office/drawing/2014/main" xmlns="" id="{06DB508E-D899-4AD2-9202-BDE23A9CE5B7}"/>
                    </a:ext>
                  </a:extLst>
                </p:cNvPr>
                <p:cNvSpPr/>
                <p:nvPr/>
              </p:nvSpPr>
              <p:spPr>
                <a:xfrm>
                  <a:off x="4442991" y="3612342"/>
                  <a:ext cx="1605381" cy="640800"/>
                </a:xfrm>
                <a:prstGeom prst="roundRect">
                  <a:avLst/>
                </a:prstGeom>
              </p:spPr>
              <p:style>
                <a:lnRef idx="1">
                  <a:schemeClr val="accent4"/>
                </a:lnRef>
                <a:fillRef idx="2">
                  <a:schemeClr val="accent4"/>
                </a:fillRef>
                <a:effectRef idx="1">
                  <a:schemeClr val="accent4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r>
                    <a:rPr lang="en-US" sz="1200" dirty="0">
                      <a:solidFill>
                        <a:schemeClr val="dk1"/>
                      </a:solidFill>
                    </a:rPr>
                    <a:t>EJECUCIÓN DE LAS INVERSIONES</a:t>
                  </a:r>
                </a:p>
              </p:txBody>
            </p:sp>
            <p:cxnSp>
              <p:nvCxnSpPr>
                <p:cNvPr id="33" name="Conector: curvado 32">
                  <a:extLst>
                    <a:ext uri="{FF2B5EF4-FFF2-40B4-BE49-F238E27FC236}">
                      <a16:creationId xmlns:a16="http://schemas.microsoft.com/office/drawing/2014/main" xmlns="" id="{28A7D74F-F824-4A63-9245-C2317A51FA85}"/>
                    </a:ext>
                  </a:extLst>
                </p:cNvPr>
                <p:cNvCxnSpPr>
                  <a:cxnSpLocks/>
                  <a:stCxn id="31" idx="3"/>
                  <a:endCxn id="32" idx="3"/>
                </p:cNvCxnSpPr>
                <p:nvPr/>
              </p:nvCxnSpPr>
              <p:spPr>
                <a:xfrm>
                  <a:off x="6048372" y="3171490"/>
                  <a:ext cx="11621" cy="761252"/>
                </a:xfrm>
                <a:prstGeom prst="curvedConnector3">
                  <a:avLst>
                    <a:gd name="adj1" fmla="val 1800000"/>
                  </a:avLst>
                </a:prstGeom>
                <a:ln w="5715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6" name="Rectángulo: esquinas redondeadas 45">
                <a:extLst>
                  <a:ext uri="{FF2B5EF4-FFF2-40B4-BE49-F238E27FC236}">
                    <a16:creationId xmlns:a16="http://schemas.microsoft.com/office/drawing/2014/main" xmlns="" id="{57C721B8-0B0E-4E0A-9A10-63AC41A8E5A7}"/>
                  </a:ext>
                </a:extLst>
              </p:cNvPr>
              <p:cNvSpPr/>
              <p:nvPr/>
            </p:nvSpPr>
            <p:spPr>
              <a:xfrm>
                <a:off x="7964935" y="4331854"/>
                <a:ext cx="1754473" cy="640800"/>
              </a:xfrm>
              <a:prstGeom prst="roundRect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1200" dirty="0">
                    <a:solidFill>
                      <a:schemeClr val="dk1"/>
                    </a:solidFill>
                  </a:rPr>
                  <a:t>CIERRE DE PROYECTOS</a:t>
                </a:r>
              </a:p>
            </p:txBody>
          </p:sp>
          <p:cxnSp>
            <p:nvCxnSpPr>
              <p:cNvPr id="47" name="Conector: curvado 46">
                <a:extLst>
                  <a:ext uri="{FF2B5EF4-FFF2-40B4-BE49-F238E27FC236}">
                    <a16:creationId xmlns:a16="http://schemas.microsoft.com/office/drawing/2014/main" xmlns="" id="{B11C4C4B-F130-4E2D-B219-33DDB53DDE80}"/>
                  </a:ext>
                </a:extLst>
              </p:cNvPr>
              <p:cNvCxnSpPr>
                <a:cxnSpLocks/>
                <a:stCxn id="32" idx="1"/>
                <a:endCxn id="46" idx="1"/>
              </p:cNvCxnSpPr>
              <p:nvPr/>
            </p:nvCxnSpPr>
            <p:spPr>
              <a:xfrm rot="10800000" flipH="1" flipV="1">
                <a:off x="7952235" y="3903332"/>
                <a:ext cx="12700" cy="748921"/>
              </a:xfrm>
              <a:prstGeom prst="curvedConnector3">
                <a:avLst>
                  <a:gd name="adj1" fmla="val -1800000"/>
                </a:avLst>
              </a:prstGeom>
              <a:ln w="571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upo 52">
              <a:extLst>
                <a:ext uri="{FF2B5EF4-FFF2-40B4-BE49-F238E27FC236}">
                  <a16:creationId xmlns:a16="http://schemas.microsoft.com/office/drawing/2014/main" xmlns="" id="{E417B24A-F6AD-4341-954E-F3C71A60846E}"/>
                </a:ext>
              </a:extLst>
            </p:cNvPr>
            <p:cNvGrpSpPr/>
            <p:nvPr/>
          </p:nvGrpSpPr>
          <p:grpSpPr>
            <a:xfrm>
              <a:off x="9794687" y="2177073"/>
              <a:ext cx="2292988" cy="2946689"/>
              <a:chOff x="7529338" y="2186596"/>
              <a:chExt cx="2292988" cy="2946689"/>
            </a:xfrm>
          </p:grpSpPr>
          <p:grpSp>
            <p:nvGrpSpPr>
              <p:cNvPr id="54" name="Grupo 53">
                <a:extLst>
                  <a:ext uri="{FF2B5EF4-FFF2-40B4-BE49-F238E27FC236}">
                    <a16:creationId xmlns:a16="http://schemas.microsoft.com/office/drawing/2014/main" xmlns="" id="{B833215D-F0D5-41D3-BB61-EC03E20F0725}"/>
                  </a:ext>
                </a:extLst>
              </p:cNvPr>
              <p:cNvGrpSpPr/>
              <p:nvPr/>
            </p:nvGrpSpPr>
            <p:grpSpPr>
              <a:xfrm>
                <a:off x="7529338" y="2186596"/>
                <a:ext cx="2292988" cy="2946689"/>
                <a:chOff x="4056031" y="2216005"/>
                <a:chExt cx="2098134" cy="2946689"/>
              </a:xfrm>
            </p:grpSpPr>
            <p:sp>
              <p:nvSpPr>
                <p:cNvPr id="57" name="Rectángulo: esquinas redondeadas 56">
                  <a:extLst>
                    <a:ext uri="{FF2B5EF4-FFF2-40B4-BE49-F238E27FC236}">
                      <a16:creationId xmlns:a16="http://schemas.microsoft.com/office/drawing/2014/main" xmlns="" id="{7250440B-E95F-461D-99B5-BF7A617B4B3C}"/>
                    </a:ext>
                  </a:extLst>
                </p:cNvPr>
                <p:cNvSpPr/>
                <p:nvPr/>
              </p:nvSpPr>
              <p:spPr>
                <a:xfrm>
                  <a:off x="4056031" y="2216005"/>
                  <a:ext cx="2098134" cy="2946689"/>
                </a:xfrm>
                <a:prstGeom prst="roundRect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t" anchorCtr="0"/>
                <a:lstStyle/>
                <a:p>
                  <a:r>
                    <a:rPr lang="en-US" sz="1600" b="1" dirty="0">
                      <a:solidFill>
                        <a:schemeClr val="tx1"/>
                      </a:solidFill>
                      <a:latin typeface="Bahnschrift Condensed" panose="020B0502040204020203" pitchFamily="34" charset="0"/>
                    </a:rPr>
                    <a:t>4. FUNCIONAMIENTO</a:t>
                  </a:r>
                </a:p>
              </p:txBody>
            </p:sp>
            <p:sp>
              <p:nvSpPr>
                <p:cNvPr id="58" name="Rectángulo: esquinas redondeadas 57">
                  <a:extLst>
                    <a:ext uri="{FF2B5EF4-FFF2-40B4-BE49-F238E27FC236}">
                      <a16:creationId xmlns:a16="http://schemas.microsoft.com/office/drawing/2014/main" xmlns="" id="{517E1258-FB79-497E-A663-3B15C0DCEAC7}"/>
                    </a:ext>
                  </a:extLst>
                </p:cNvPr>
                <p:cNvSpPr/>
                <p:nvPr/>
              </p:nvSpPr>
              <p:spPr>
                <a:xfrm>
                  <a:off x="4442992" y="2850442"/>
                  <a:ext cx="1398642" cy="642096"/>
                </a:xfrm>
                <a:prstGeom prst="round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r>
                    <a:rPr lang="en-US" sz="1200" dirty="0">
                      <a:solidFill>
                        <a:schemeClr val="dk1"/>
                      </a:solidFill>
                    </a:rPr>
                    <a:t>OPERACIÓN</a:t>
                  </a:r>
                </a:p>
              </p:txBody>
            </p:sp>
            <p:sp>
              <p:nvSpPr>
                <p:cNvPr id="59" name="Rectángulo: esquinas redondeadas 58">
                  <a:extLst>
                    <a:ext uri="{FF2B5EF4-FFF2-40B4-BE49-F238E27FC236}">
                      <a16:creationId xmlns:a16="http://schemas.microsoft.com/office/drawing/2014/main" xmlns="" id="{00C76161-5E82-430E-B957-6B12797879EB}"/>
                    </a:ext>
                  </a:extLst>
                </p:cNvPr>
                <p:cNvSpPr/>
                <p:nvPr/>
              </p:nvSpPr>
              <p:spPr>
                <a:xfrm>
                  <a:off x="4442992" y="3612342"/>
                  <a:ext cx="1398642" cy="640800"/>
                </a:xfrm>
                <a:prstGeom prst="round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r>
                    <a:rPr lang="en-US" sz="1200" dirty="0">
                      <a:solidFill>
                        <a:schemeClr val="dk1"/>
                      </a:solidFill>
                    </a:rPr>
                    <a:t>MANTENIMIENTO</a:t>
                  </a:r>
                </a:p>
              </p:txBody>
            </p:sp>
            <p:cxnSp>
              <p:nvCxnSpPr>
                <p:cNvPr id="60" name="Conector: curvado 59">
                  <a:extLst>
                    <a:ext uri="{FF2B5EF4-FFF2-40B4-BE49-F238E27FC236}">
                      <a16:creationId xmlns:a16="http://schemas.microsoft.com/office/drawing/2014/main" xmlns="" id="{755368A2-735A-4FB8-81A2-2B53B9A5CD5B}"/>
                    </a:ext>
                  </a:extLst>
                </p:cNvPr>
                <p:cNvCxnSpPr>
                  <a:cxnSpLocks/>
                  <a:stCxn id="58" idx="3"/>
                  <a:endCxn id="59" idx="3"/>
                </p:cNvCxnSpPr>
                <p:nvPr/>
              </p:nvCxnSpPr>
              <p:spPr>
                <a:xfrm>
                  <a:off x="5841634" y="3171490"/>
                  <a:ext cx="11621" cy="761252"/>
                </a:xfrm>
                <a:prstGeom prst="curvedConnector3">
                  <a:avLst>
                    <a:gd name="adj1" fmla="val 1800000"/>
                  </a:avLst>
                </a:prstGeom>
                <a:ln w="5715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5" name="Rectángulo: esquinas redondeadas 54">
                <a:extLst>
                  <a:ext uri="{FF2B5EF4-FFF2-40B4-BE49-F238E27FC236}">
                    <a16:creationId xmlns:a16="http://schemas.microsoft.com/office/drawing/2014/main" xmlns="" id="{97A15444-E28F-40E9-AF46-CABB4F0BE2FE}"/>
                  </a:ext>
                </a:extLst>
              </p:cNvPr>
              <p:cNvSpPr/>
              <p:nvPr/>
            </p:nvSpPr>
            <p:spPr>
              <a:xfrm>
                <a:off x="7964935" y="4331854"/>
                <a:ext cx="1515835" cy="640800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1200" dirty="0">
                    <a:solidFill>
                      <a:schemeClr val="dk1"/>
                    </a:solidFill>
                  </a:rPr>
                  <a:t>EVALUACIÓN EX POST</a:t>
                </a:r>
              </a:p>
            </p:txBody>
          </p:sp>
          <p:cxnSp>
            <p:nvCxnSpPr>
              <p:cNvPr id="56" name="Conector: curvado 55">
                <a:extLst>
                  <a:ext uri="{FF2B5EF4-FFF2-40B4-BE49-F238E27FC236}">
                    <a16:creationId xmlns:a16="http://schemas.microsoft.com/office/drawing/2014/main" xmlns="" id="{74A99BF8-5AA6-417C-B0E8-4C0663CEFB4F}"/>
                  </a:ext>
                </a:extLst>
              </p:cNvPr>
              <p:cNvCxnSpPr>
                <a:cxnSpLocks/>
                <a:stCxn id="59" idx="1"/>
                <a:endCxn id="55" idx="1"/>
              </p:cNvCxnSpPr>
              <p:nvPr/>
            </p:nvCxnSpPr>
            <p:spPr>
              <a:xfrm rot="10800000" flipH="1" flipV="1">
                <a:off x="7952235" y="3903332"/>
                <a:ext cx="12699" cy="748921"/>
              </a:xfrm>
              <a:prstGeom prst="curvedConnector3">
                <a:avLst>
                  <a:gd name="adj1" fmla="val -1800142"/>
                </a:avLst>
              </a:prstGeom>
              <a:ln w="571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7" name="Rectángulo 76">
            <a:extLst>
              <a:ext uri="{FF2B5EF4-FFF2-40B4-BE49-F238E27FC236}">
                <a16:creationId xmlns:a16="http://schemas.microsoft.com/office/drawing/2014/main" xmlns="" id="{1BFC9884-81E7-41E5-A5EE-CF34DCC8587B}"/>
              </a:ext>
            </a:extLst>
          </p:cNvPr>
          <p:cNvSpPr/>
          <p:nvPr/>
        </p:nvSpPr>
        <p:spPr>
          <a:xfrm>
            <a:off x="1522948" y="5526777"/>
            <a:ext cx="1234271" cy="551688"/>
          </a:xfrm>
          <a:prstGeom prst="rect">
            <a:avLst/>
          </a:prstGeom>
          <a:solidFill>
            <a:srgbClr val="C00000"/>
          </a:solidFill>
          <a:ln>
            <a:solidFill>
              <a:srgbClr val="B400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ORGANO RESOLUTIVO</a:t>
            </a:r>
          </a:p>
        </p:txBody>
      </p:sp>
      <p:sp>
        <p:nvSpPr>
          <p:cNvPr id="78" name="Rectángulo 77">
            <a:extLst>
              <a:ext uri="{FF2B5EF4-FFF2-40B4-BE49-F238E27FC236}">
                <a16:creationId xmlns:a16="http://schemas.microsoft.com/office/drawing/2014/main" xmlns="" id="{43E6852B-458B-4E55-835C-C4D7D4BD319D}"/>
              </a:ext>
            </a:extLst>
          </p:cNvPr>
          <p:cNvSpPr/>
          <p:nvPr/>
        </p:nvSpPr>
        <p:spPr>
          <a:xfrm>
            <a:off x="3118318" y="5523589"/>
            <a:ext cx="2409442" cy="550800"/>
          </a:xfrm>
          <a:prstGeom prst="rect">
            <a:avLst/>
          </a:prstGeom>
          <a:solidFill>
            <a:srgbClr val="C00000"/>
          </a:solidFill>
          <a:ln>
            <a:solidFill>
              <a:srgbClr val="B400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OFICINA DE PROGRAMACIÓN MULTIANUAL</a:t>
            </a:r>
          </a:p>
        </p:txBody>
      </p:sp>
      <p:sp>
        <p:nvSpPr>
          <p:cNvPr id="79" name="Rectángulo 78">
            <a:extLst>
              <a:ext uri="{FF2B5EF4-FFF2-40B4-BE49-F238E27FC236}">
                <a16:creationId xmlns:a16="http://schemas.microsoft.com/office/drawing/2014/main" xmlns="" id="{80FFC637-F534-43CA-9C22-F44A90CA3513}"/>
              </a:ext>
            </a:extLst>
          </p:cNvPr>
          <p:cNvSpPr/>
          <p:nvPr/>
        </p:nvSpPr>
        <p:spPr>
          <a:xfrm>
            <a:off x="5839624" y="5527241"/>
            <a:ext cx="2419497" cy="551688"/>
          </a:xfrm>
          <a:prstGeom prst="rect">
            <a:avLst/>
          </a:prstGeom>
          <a:solidFill>
            <a:srgbClr val="C00000"/>
          </a:solidFill>
          <a:ln>
            <a:solidFill>
              <a:srgbClr val="B400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UF: UNIDAD FORMULADORA</a:t>
            </a:r>
          </a:p>
        </p:txBody>
      </p:sp>
      <p:sp>
        <p:nvSpPr>
          <p:cNvPr id="80" name="Rectángulo 79">
            <a:extLst>
              <a:ext uri="{FF2B5EF4-FFF2-40B4-BE49-F238E27FC236}">
                <a16:creationId xmlns:a16="http://schemas.microsoft.com/office/drawing/2014/main" xmlns="" id="{0D750BE0-4EC3-48DC-8DF2-6B2D617FC970}"/>
              </a:ext>
            </a:extLst>
          </p:cNvPr>
          <p:cNvSpPr/>
          <p:nvPr/>
        </p:nvSpPr>
        <p:spPr>
          <a:xfrm>
            <a:off x="8536698" y="5518257"/>
            <a:ext cx="2461547" cy="551687"/>
          </a:xfrm>
          <a:prstGeom prst="rect">
            <a:avLst/>
          </a:prstGeom>
          <a:solidFill>
            <a:srgbClr val="C00000"/>
          </a:solidFill>
          <a:ln>
            <a:solidFill>
              <a:srgbClr val="B400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UEI: UNIDAD EJECUTORA DE INVERSIONES</a:t>
            </a:r>
          </a:p>
        </p:txBody>
      </p:sp>
      <p:sp>
        <p:nvSpPr>
          <p:cNvPr id="6" name="Flecha: a la derecha con muesca 5">
            <a:extLst>
              <a:ext uri="{FF2B5EF4-FFF2-40B4-BE49-F238E27FC236}">
                <a16:creationId xmlns:a16="http://schemas.microsoft.com/office/drawing/2014/main" xmlns="" id="{F3533293-CFCA-429F-950D-D5A5E1E2A61C}"/>
              </a:ext>
            </a:extLst>
          </p:cNvPr>
          <p:cNvSpPr/>
          <p:nvPr/>
        </p:nvSpPr>
        <p:spPr>
          <a:xfrm>
            <a:off x="3255679" y="2688149"/>
            <a:ext cx="428468" cy="517585"/>
          </a:xfrm>
          <a:prstGeom prst="notchedRightArrow">
            <a:avLst/>
          </a:prstGeom>
          <a:solidFill>
            <a:srgbClr val="C00000"/>
          </a:solidFill>
          <a:ln>
            <a:solidFill>
              <a:srgbClr val="B400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9" name="Flecha: a la derecha con muesca 48">
            <a:extLst>
              <a:ext uri="{FF2B5EF4-FFF2-40B4-BE49-F238E27FC236}">
                <a16:creationId xmlns:a16="http://schemas.microsoft.com/office/drawing/2014/main" xmlns="" id="{922E55FE-EBC4-4AB8-B9EC-67646BD75EDD}"/>
              </a:ext>
            </a:extLst>
          </p:cNvPr>
          <p:cNvSpPr/>
          <p:nvPr/>
        </p:nvSpPr>
        <p:spPr>
          <a:xfrm>
            <a:off x="6552318" y="2537879"/>
            <a:ext cx="428468" cy="517585"/>
          </a:xfrm>
          <a:prstGeom prst="notchedRightArrow">
            <a:avLst/>
          </a:prstGeom>
          <a:solidFill>
            <a:srgbClr val="C00000"/>
          </a:solidFill>
          <a:ln>
            <a:solidFill>
              <a:srgbClr val="B400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0" name="Flecha: a la derecha con muesca 49">
            <a:extLst>
              <a:ext uri="{FF2B5EF4-FFF2-40B4-BE49-F238E27FC236}">
                <a16:creationId xmlns:a16="http://schemas.microsoft.com/office/drawing/2014/main" xmlns="" id="{2B78F200-DB91-4CBE-9606-A3ECCAB2F0E4}"/>
              </a:ext>
            </a:extLst>
          </p:cNvPr>
          <p:cNvSpPr/>
          <p:nvPr/>
        </p:nvSpPr>
        <p:spPr>
          <a:xfrm>
            <a:off x="9337959" y="2600376"/>
            <a:ext cx="428468" cy="517585"/>
          </a:xfrm>
          <a:prstGeom prst="notchedRightArrow">
            <a:avLst/>
          </a:prstGeom>
          <a:solidFill>
            <a:srgbClr val="C00000"/>
          </a:solidFill>
          <a:ln>
            <a:solidFill>
              <a:srgbClr val="B400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2" name="Rectángulo 41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224236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8"/>
          <p:cNvSpPr txBox="1"/>
          <p:nvPr/>
        </p:nvSpPr>
        <p:spPr>
          <a:xfrm>
            <a:off x="1219200" y="2183534"/>
            <a:ext cx="8632371" cy="253915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8001">
              <a:defRPr/>
            </a:pPr>
            <a:r>
              <a:rPr lang="es-ES" sz="5500" b="1" spc="144" dirty="0">
                <a:solidFill>
                  <a:srgbClr val="1D1D1B"/>
                </a:solidFill>
                <a:latin typeface="Bahnschrift Condensed" panose="020B0502040204020203" pitchFamily="34" charset="0"/>
                <a:cs typeface="Calibri"/>
              </a:rPr>
              <a:t>Fase 1: </a:t>
            </a:r>
          </a:p>
          <a:p>
            <a:pPr marL="8001">
              <a:defRPr/>
            </a:pPr>
            <a:r>
              <a:rPr lang="es-ES" sz="5500" b="1" spc="144" dirty="0">
                <a:solidFill>
                  <a:srgbClr val="1D1D1B"/>
                </a:solidFill>
                <a:latin typeface="Bahnschrift Condensed" panose="020B0502040204020203" pitchFamily="34" charset="0"/>
                <a:cs typeface="Calibri"/>
              </a:rPr>
              <a:t>Programación Multianual de Inversiones</a:t>
            </a:r>
            <a:endParaRPr sz="5500" dirty="0">
              <a:latin typeface="Bahnschrift Condensed" panose="020B0502040204020203" pitchFamily="34" charset="0"/>
              <a:cs typeface="Calibri"/>
            </a:endParaRPr>
          </a:p>
        </p:txBody>
      </p:sp>
      <p:sp>
        <p:nvSpPr>
          <p:cNvPr id="5" name="Rectángulo 4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31683029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Rectángulo redondeado"/>
          <p:cNvSpPr/>
          <p:nvPr/>
        </p:nvSpPr>
        <p:spPr>
          <a:xfrm>
            <a:off x="1121229" y="1845578"/>
            <a:ext cx="5841633" cy="423823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es-PE" sz="2800" dirty="0">
                <a:solidFill>
                  <a:schemeClr val="tx1"/>
                </a:solidFill>
                <a:latin typeface="Franklin Gothic Demi Cond" panose="020B0706030402020204" pitchFamily="34" charset="0"/>
              </a:rPr>
              <a:t>Es la primera fase del ciclo de inversión del sistema Invierte.pe, que tiene como producto el PROGRAMA MULTIANUAL DE INVERSIONES, que prevé las inversiones a mediano plazo (03 años) en forma ordenada y priorizada.</a:t>
            </a:r>
          </a:p>
          <a:p>
            <a:pPr algn="just"/>
            <a:endParaRPr lang="es-PE" sz="28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1471741" y="620581"/>
            <a:ext cx="8785225" cy="86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PE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r>
              <a:rPr lang="es-PE" sz="3600" b="1" dirty="0">
                <a:solidFill>
                  <a:schemeClr val="tx1"/>
                </a:solidFill>
                <a:latin typeface="Bahnschrift Condensed" panose="020B0502040204020203" pitchFamily="34" charset="0"/>
                <a:cs typeface="Arial" charset="0"/>
              </a:rPr>
              <a:t>PROGRAMACION MULTIANUAL DE INVERSIONES</a:t>
            </a:r>
          </a:p>
          <a:p>
            <a:pPr algn="ctr">
              <a:defRPr/>
            </a:pPr>
            <a:endParaRPr lang="es-PE" dirty="0"/>
          </a:p>
        </p:txBody>
      </p:sp>
      <p:pic>
        <p:nvPicPr>
          <p:cNvPr id="7" name="Imagen 6" descr="Imagen relacionad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245" y="2239645"/>
            <a:ext cx="2722563" cy="261277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ángulo 7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14550018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9300" y="517525"/>
            <a:ext cx="10515600" cy="90284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s-PE" sz="3200" b="1" dirty="0">
                <a:latin typeface="Franklin Gothic Demi" panose="020B0703020102020204" pitchFamily="34" charset="0"/>
                <a:ea typeface="+mn-ea"/>
                <a:cs typeface="Arial" charset="0"/>
              </a:rPr>
              <a:t>PROGRAMA MULTIANUAL DE INVERSIONES (PMI)</a:t>
            </a:r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749300" y="2120901"/>
            <a:ext cx="10515600" cy="4279900"/>
          </a:xfrm>
          <a:noFill/>
        </p:spPr>
        <p:txBody>
          <a:bodyPr>
            <a:normAutofit lnSpcReduction="10000"/>
          </a:bodyPr>
          <a:lstStyle/>
          <a:p>
            <a:pPr algn="just"/>
            <a:r>
              <a:rPr lang="es-PE" dirty="0">
                <a:latin typeface="Bahnschrift Condensed" panose="020B0502040204020203" pitchFamily="34" charset="0"/>
              </a:rPr>
              <a:t>Con énfasis en el cierre de brechas de infraestructura y/o acceso de servicio públicos.</a:t>
            </a:r>
          </a:p>
          <a:p>
            <a:pPr algn="just"/>
            <a:r>
              <a:rPr lang="es-PE" dirty="0">
                <a:latin typeface="Bahnschrift Condensed" panose="020B0502040204020203" pitchFamily="34" charset="0"/>
              </a:rPr>
              <a:t>Se programan Proyectos de Inversión (PI) y las inversiones de Optimización, Ampliación Marginal, Reposición, Rehabilitación (IOARR), en un horizonte de 3 años.</a:t>
            </a:r>
          </a:p>
          <a:p>
            <a:pPr algn="just"/>
            <a:r>
              <a:rPr lang="es-PE" dirty="0">
                <a:latin typeface="Bahnschrift Condensed" panose="020B0502040204020203" pitchFamily="34" charset="0"/>
              </a:rPr>
              <a:t>Prioriza la culminación de inversiones en ejecución antes de programar nuevas inversiones.</a:t>
            </a:r>
          </a:p>
          <a:p>
            <a:pPr algn="just"/>
            <a:r>
              <a:rPr lang="es-PE" dirty="0">
                <a:latin typeface="Bahnschrift Condensed" panose="020B0502040204020203" pitchFamily="34" charset="0"/>
              </a:rPr>
              <a:t>Se elabora teniendo en cuenta el marco de gasto de referencia que indica la DGPMI, guardando consistencia con las previsiones presupuestales del Sistema Nacional de Presupuesto.</a:t>
            </a:r>
          </a:p>
          <a:p>
            <a:endParaRPr lang="es-PE" dirty="0"/>
          </a:p>
          <a:p>
            <a:pPr marL="0" indent="0">
              <a:buNone/>
            </a:pPr>
            <a:endParaRPr lang="es-PE" dirty="0"/>
          </a:p>
          <a:p>
            <a:endParaRPr lang="es-PE" dirty="0"/>
          </a:p>
        </p:txBody>
      </p:sp>
      <p:sp>
        <p:nvSpPr>
          <p:cNvPr id="4" name="Marcador de contenido 2"/>
          <p:cNvSpPr txBox="1">
            <a:spLocks/>
          </p:cNvSpPr>
          <p:nvPr/>
        </p:nvSpPr>
        <p:spPr>
          <a:xfrm>
            <a:off x="978915" y="1479487"/>
            <a:ext cx="7421227" cy="5822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s-PE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Condensed" panose="020B0502040204020203" pitchFamily="34" charset="0"/>
              </a:rPr>
              <a:t>Consideraciones</a:t>
            </a:r>
            <a:r>
              <a:rPr lang="es-PE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s-PE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s-PE" dirty="0"/>
          </a:p>
          <a:p>
            <a:pPr marL="0" indent="0">
              <a:buFont typeface="Arial" panose="020B0604020202020204" pitchFamily="34" charset="0"/>
              <a:buNone/>
            </a:pPr>
            <a:endParaRPr lang="es-PE" dirty="0"/>
          </a:p>
          <a:p>
            <a:pPr marL="0" indent="0">
              <a:buFont typeface="Arial" panose="020B0604020202020204" pitchFamily="34" charset="0"/>
              <a:buNone/>
            </a:pPr>
            <a:endParaRPr lang="es-PE" dirty="0"/>
          </a:p>
        </p:txBody>
      </p:sp>
      <p:sp>
        <p:nvSpPr>
          <p:cNvPr id="7" name="Rectángulo 6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127971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3456" y="1203434"/>
            <a:ext cx="4901659" cy="607551"/>
          </a:xfr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3000"/>
              <a:defRPr/>
            </a:pPr>
            <a:r>
              <a:rPr lang="es-PE" sz="3000" dirty="0">
                <a:solidFill>
                  <a:schemeClr val="tx1"/>
                </a:solidFill>
                <a:latin typeface="Bahnschrift Condensed" panose="020B0502040204020203" pitchFamily="34" charset="0"/>
                <a:ea typeface="Nunito"/>
                <a:cs typeface="Nunito"/>
                <a:sym typeface="Nunito"/>
              </a:rPr>
              <a:t>Componentes del PMI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736597" y="456721"/>
            <a:ext cx="10515600" cy="9028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s-PE" sz="3200" b="1" dirty="0">
                <a:latin typeface="Franklin Gothic Demi" panose="020B0703020102020204" pitchFamily="34" charset="0"/>
                <a:ea typeface="+mn-ea"/>
                <a:cs typeface="Arial" charset="0"/>
              </a:rPr>
              <a:t>PROGRAMA MULTIANUAL DE INVERSIONES (PMI)</a:t>
            </a:r>
          </a:p>
        </p:txBody>
      </p:sp>
      <p:sp>
        <p:nvSpPr>
          <p:cNvPr id="11" name="Rectángulo redondeado 10"/>
          <p:cNvSpPr/>
          <p:nvPr/>
        </p:nvSpPr>
        <p:spPr bwMode="auto">
          <a:xfrm>
            <a:off x="1513114" y="2323809"/>
            <a:ext cx="2578843" cy="4033447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PE" sz="2000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DIAGNOSTICO DE BRECHAS</a:t>
            </a:r>
          </a:p>
          <a:p>
            <a:pPr algn="ctr">
              <a:defRPr/>
            </a:pPr>
            <a:r>
              <a:rPr lang="es-ES" dirty="0">
                <a:solidFill>
                  <a:schemeClr val="tx1"/>
                </a:solidFill>
                <a:latin typeface="Bahnschrift Condensed" panose="020B0502040204020203" pitchFamily="34" charset="0"/>
              </a:rPr>
              <a:t>Instrumento que permite la identificación y situación de las brechas de acceso a servicios públicos que existen en el territorio. Es efectuado a partir del cálculo de los indicadores de </a:t>
            </a:r>
            <a:r>
              <a:rPr lang="es-ES" dirty="0" smtClean="0">
                <a:solidFill>
                  <a:schemeClr val="tx1"/>
                </a:solidFill>
                <a:latin typeface="Bahnschrift Condensed" panose="020B0502040204020203" pitchFamily="34" charset="0"/>
              </a:rPr>
              <a:t>brechas</a:t>
            </a:r>
            <a:endParaRPr lang="es-PE" sz="2000" b="1" dirty="0">
              <a:solidFill>
                <a:schemeClr val="tx1"/>
              </a:solidFill>
            </a:endParaRPr>
          </a:p>
        </p:txBody>
      </p:sp>
      <p:sp>
        <p:nvSpPr>
          <p:cNvPr id="12" name="Rectángulo redondeado 11"/>
          <p:cNvSpPr/>
          <p:nvPr/>
        </p:nvSpPr>
        <p:spPr bwMode="auto">
          <a:xfrm>
            <a:off x="4895763" y="2323809"/>
            <a:ext cx="2430323" cy="4033447"/>
          </a:xfrm>
          <a:prstGeom prst="roundRect">
            <a:avLst/>
          </a:prstGeom>
          <a:solidFill>
            <a:srgbClr val="FFCE33"/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PE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CRITERIOS DE PRIORIZACION</a:t>
            </a:r>
          </a:p>
          <a:p>
            <a:pPr algn="ctr">
              <a:defRPr/>
            </a:pPr>
            <a:r>
              <a:rPr lang="es-ES" dirty="0">
                <a:solidFill>
                  <a:schemeClr val="tx1"/>
                </a:solidFill>
                <a:latin typeface="Bahnschrift Condensed" panose="020B0502040204020203" pitchFamily="34" charset="0"/>
              </a:rPr>
              <a:t>Son parámetros que permiten la jerarquización de las inversiones </a:t>
            </a:r>
            <a:endParaRPr lang="es-PE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3" name="Rectángulo redondeado 12"/>
          <p:cNvSpPr/>
          <p:nvPr/>
        </p:nvSpPr>
        <p:spPr bwMode="auto">
          <a:xfrm>
            <a:off x="8220521" y="2323809"/>
            <a:ext cx="2491022" cy="403344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PE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CARTERA DE INVERSIONES</a:t>
            </a:r>
          </a:p>
          <a:p>
            <a:pPr algn="ctr">
              <a:defRPr/>
            </a:pPr>
            <a:r>
              <a:rPr lang="es-ES" dirty="0">
                <a:solidFill>
                  <a:schemeClr val="tx1"/>
                </a:solidFill>
                <a:latin typeface="Bahnschrift Condensed" panose="020B0502040204020203" pitchFamily="34" charset="0"/>
              </a:rPr>
              <a:t>Es el conjunto optimo de inversiones orientados al cierre de brechas de un territorio.</a:t>
            </a:r>
            <a:endParaRPr lang="es-PE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3" name="Elipse 2"/>
          <p:cNvSpPr/>
          <p:nvPr/>
        </p:nvSpPr>
        <p:spPr>
          <a:xfrm>
            <a:off x="2409915" y="1905713"/>
            <a:ext cx="589658" cy="418097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1</a:t>
            </a:r>
            <a:endParaRPr lang="es-PE" dirty="0">
              <a:solidFill>
                <a:schemeClr val="tx1"/>
              </a:solidFill>
            </a:endParaRPr>
          </a:p>
        </p:txBody>
      </p:sp>
      <p:sp>
        <p:nvSpPr>
          <p:cNvPr id="20" name="Elipse 19"/>
          <p:cNvSpPr/>
          <p:nvPr/>
        </p:nvSpPr>
        <p:spPr>
          <a:xfrm>
            <a:off x="5699568" y="1905713"/>
            <a:ext cx="589658" cy="418097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2</a:t>
            </a:r>
            <a:endParaRPr lang="es-PE" dirty="0"/>
          </a:p>
        </p:txBody>
      </p:sp>
      <p:sp>
        <p:nvSpPr>
          <p:cNvPr id="21" name="Elipse 20"/>
          <p:cNvSpPr/>
          <p:nvPr/>
        </p:nvSpPr>
        <p:spPr>
          <a:xfrm>
            <a:off x="9171203" y="1905712"/>
            <a:ext cx="589658" cy="41809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3</a:t>
            </a:r>
            <a:endParaRPr lang="es-PE" dirty="0"/>
          </a:p>
        </p:txBody>
      </p:sp>
      <p:sp>
        <p:nvSpPr>
          <p:cNvPr id="14" name="Rectángulo 13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50634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2CDE628-10D1-4E1D-9F2D-21B4B7DB8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681" y="543079"/>
            <a:ext cx="10262118" cy="966370"/>
          </a:xfrm>
        </p:spPr>
        <p:txBody>
          <a:bodyPr>
            <a:normAutofit/>
          </a:bodyPr>
          <a:lstStyle/>
          <a:p>
            <a:r>
              <a:rPr lang="es-PE" sz="4800" b="1" dirty="0">
                <a:latin typeface="Bahnschrift Condensed" panose="020B0502040204020203" pitchFamily="34" charset="0"/>
              </a:rPr>
              <a:t>Diagnóstico de brechas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66F59D1C-6A22-4FD8-8E56-D4E227162F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1680" y="1509450"/>
            <a:ext cx="10262119" cy="195340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PE" dirty="0">
                <a:latin typeface="Bahnschrift Condensed" panose="020B0502040204020203" pitchFamily="34" charset="0"/>
                <a:cs typeface="Arial" panose="020B0604020202020204" pitchFamily="34" charset="0"/>
              </a:rPr>
              <a:t>Es un proceso que consiste en la recopilación, sistematización, procesamiento y análisis de la información que permite tener conocimiento  sobre la situación actual y el progreso en el cierre de brechas de infraestructura o acceso a servicios a cargo del Estado.</a:t>
            </a:r>
          </a:p>
        </p:txBody>
      </p:sp>
      <p:sp>
        <p:nvSpPr>
          <p:cNvPr id="6" name="Flecha: pentágono 5">
            <a:extLst>
              <a:ext uri="{FF2B5EF4-FFF2-40B4-BE49-F238E27FC236}">
                <a16:creationId xmlns:a16="http://schemas.microsoft.com/office/drawing/2014/main" xmlns="" id="{C1EB0ADE-74B6-4094-B8F9-E37E7AC62B50}"/>
              </a:ext>
            </a:extLst>
          </p:cNvPr>
          <p:cNvSpPr/>
          <p:nvPr/>
        </p:nvSpPr>
        <p:spPr>
          <a:xfrm>
            <a:off x="1349829" y="3726614"/>
            <a:ext cx="6515973" cy="2385855"/>
          </a:xfrm>
          <a:prstGeom prst="homePlat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Font typeface="Arial" panose="020B0604020202020204" pitchFamily="34" charset="0"/>
              <a:buNone/>
            </a:pPr>
            <a:r>
              <a:rPr lang="es-PE" sz="2600" b="1" dirty="0">
                <a:solidFill>
                  <a:srgbClr val="C00000"/>
                </a:solidFill>
                <a:latin typeface="Bahnschrift Condensed" panose="020B0502040204020203" pitchFamily="34" charset="0"/>
              </a:rPr>
              <a:t>Sirve como un instrumento que permite tomar mejores decisiones de hacía donde; orientar, dirigir, concentrar o reforzar los esfuerzos de inversión publica de la entidad</a:t>
            </a:r>
          </a:p>
        </p:txBody>
      </p:sp>
      <p:pic>
        <p:nvPicPr>
          <p:cNvPr id="1026" name="Picture 2" descr="El dilema del prisionero que explica qué influye más al tomar decisiones">
            <a:extLst>
              <a:ext uri="{FF2B5EF4-FFF2-40B4-BE49-F238E27FC236}">
                <a16:creationId xmlns:a16="http://schemas.microsoft.com/office/drawing/2014/main" xmlns="" id="{22B27439-CB9E-4E34-A9DA-22FDD82B9E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802" y="3726614"/>
            <a:ext cx="3794235" cy="2293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66816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9992" y="716924"/>
            <a:ext cx="9940385" cy="607551"/>
          </a:xfr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3000"/>
              <a:defRPr/>
            </a:pPr>
            <a:r>
              <a:rPr lang="es-PE" sz="3600" dirty="0">
                <a:solidFill>
                  <a:schemeClr val="tx1"/>
                </a:solidFill>
                <a:latin typeface="Bahnschrift Condensed" panose="020B0502040204020203" pitchFamily="34" charset="0"/>
                <a:ea typeface="Nunito"/>
                <a:cs typeface="Nunito"/>
                <a:sym typeface="Nunito"/>
              </a:rPr>
              <a:t>Contenido mínimo del diagnostico de brechas</a:t>
            </a:r>
          </a:p>
        </p:txBody>
      </p:sp>
      <p:sp>
        <p:nvSpPr>
          <p:cNvPr id="11" name="Rectángulo redondeado 10"/>
          <p:cNvSpPr/>
          <p:nvPr/>
        </p:nvSpPr>
        <p:spPr bwMode="auto">
          <a:xfrm>
            <a:off x="1387548" y="2083879"/>
            <a:ext cx="2315645" cy="136079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1.- Caracterización del territorio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2" name="Rectángulo redondeado 11"/>
          <p:cNvSpPr/>
          <p:nvPr/>
        </p:nvSpPr>
        <p:spPr bwMode="auto">
          <a:xfrm>
            <a:off x="4871995" y="2093072"/>
            <a:ext cx="2356380" cy="1360795"/>
          </a:xfrm>
          <a:prstGeom prst="roundRect">
            <a:avLst/>
          </a:prstGeom>
          <a:solidFill>
            <a:srgbClr val="FFCE33"/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2.- Identificación de los servicios públicos de su competencia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3" name="Rectángulo redondeado 12"/>
          <p:cNvSpPr/>
          <p:nvPr/>
        </p:nvSpPr>
        <p:spPr bwMode="auto">
          <a:xfrm>
            <a:off x="8220522" y="2093072"/>
            <a:ext cx="2386518" cy="1360794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3.- Recopilación de indicadores de brechas por servicio público 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7" name="Rectángulo redondeado 6"/>
          <p:cNvSpPr/>
          <p:nvPr/>
        </p:nvSpPr>
        <p:spPr bwMode="auto">
          <a:xfrm>
            <a:off x="8220522" y="4387734"/>
            <a:ext cx="2386518" cy="1360794"/>
          </a:xfrm>
          <a:prstGeom prst="roundRect">
            <a:avLst/>
          </a:prstGeom>
          <a:solidFill>
            <a:srgbClr val="FFCE33"/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4.- Análisis de la evolución del Cierre de Brechas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8" name="Rectángulo redondeado 7"/>
          <p:cNvSpPr/>
          <p:nvPr/>
        </p:nvSpPr>
        <p:spPr bwMode="auto">
          <a:xfrm>
            <a:off x="4871995" y="4400021"/>
            <a:ext cx="2386518" cy="1360794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5.- Contextualización de los indicadores de brecha a nivel territorial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4887" y="3971757"/>
            <a:ext cx="2114172" cy="1675164"/>
          </a:xfrm>
          <a:prstGeom prst="rect">
            <a:avLst/>
          </a:prstGeom>
        </p:spPr>
      </p:pic>
      <p:sp>
        <p:nvSpPr>
          <p:cNvPr id="10" name="Flecha: a la derecha con muesca 5">
            <a:extLst>
              <a:ext uri="{FF2B5EF4-FFF2-40B4-BE49-F238E27FC236}">
                <a16:creationId xmlns:a16="http://schemas.microsoft.com/office/drawing/2014/main" xmlns="" id="{F3533293-CFCA-429F-950D-D5A5E1E2A61C}"/>
              </a:ext>
            </a:extLst>
          </p:cNvPr>
          <p:cNvSpPr/>
          <p:nvPr/>
        </p:nvSpPr>
        <p:spPr>
          <a:xfrm>
            <a:off x="3985033" y="2514678"/>
            <a:ext cx="428468" cy="517585"/>
          </a:xfrm>
          <a:prstGeom prst="notchedRightArrow">
            <a:avLst/>
          </a:prstGeom>
          <a:solidFill>
            <a:srgbClr val="B4003C"/>
          </a:solidFill>
          <a:ln>
            <a:solidFill>
              <a:srgbClr val="B400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Flecha: a la derecha con muesca 5">
            <a:extLst>
              <a:ext uri="{FF2B5EF4-FFF2-40B4-BE49-F238E27FC236}">
                <a16:creationId xmlns:a16="http://schemas.microsoft.com/office/drawing/2014/main" xmlns="" id="{F3533293-CFCA-429F-950D-D5A5E1E2A61C}"/>
              </a:ext>
            </a:extLst>
          </p:cNvPr>
          <p:cNvSpPr/>
          <p:nvPr/>
        </p:nvSpPr>
        <p:spPr>
          <a:xfrm>
            <a:off x="7510214" y="2514676"/>
            <a:ext cx="428468" cy="517585"/>
          </a:xfrm>
          <a:prstGeom prst="notchedRightArrow">
            <a:avLst/>
          </a:prstGeom>
          <a:solidFill>
            <a:srgbClr val="B4003C"/>
          </a:solidFill>
          <a:ln>
            <a:solidFill>
              <a:srgbClr val="B400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Flecha: a la derecha con muesca 5">
            <a:extLst>
              <a:ext uri="{FF2B5EF4-FFF2-40B4-BE49-F238E27FC236}">
                <a16:creationId xmlns:a16="http://schemas.microsoft.com/office/drawing/2014/main" xmlns="" id="{F3533293-CFCA-429F-950D-D5A5E1E2A61C}"/>
              </a:ext>
            </a:extLst>
          </p:cNvPr>
          <p:cNvSpPr/>
          <p:nvPr/>
        </p:nvSpPr>
        <p:spPr>
          <a:xfrm rot="10800000">
            <a:off x="7510214" y="4809339"/>
            <a:ext cx="428468" cy="517585"/>
          </a:xfrm>
          <a:prstGeom prst="notchedRightArrow">
            <a:avLst/>
          </a:prstGeom>
          <a:solidFill>
            <a:srgbClr val="B4003C"/>
          </a:solidFill>
          <a:ln>
            <a:solidFill>
              <a:srgbClr val="B400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Flecha: a la derecha con muesca 5">
            <a:extLst>
              <a:ext uri="{FF2B5EF4-FFF2-40B4-BE49-F238E27FC236}">
                <a16:creationId xmlns:a16="http://schemas.microsoft.com/office/drawing/2014/main" xmlns="" id="{F3533293-CFCA-429F-950D-D5A5E1E2A61C}"/>
              </a:ext>
            </a:extLst>
          </p:cNvPr>
          <p:cNvSpPr/>
          <p:nvPr/>
        </p:nvSpPr>
        <p:spPr>
          <a:xfrm rot="5400000">
            <a:off x="9316226" y="3662007"/>
            <a:ext cx="428468" cy="517585"/>
          </a:xfrm>
          <a:prstGeom prst="notchedRightArrow">
            <a:avLst/>
          </a:prstGeom>
          <a:solidFill>
            <a:srgbClr val="B4003C"/>
          </a:solidFill>
          <a:ln>
            <a:solidFill>
              <a:srgbClr val="B400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Rectángulo 16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32159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 bwMode="auto">
          <a:xfrm>
            <a:off x="1026365" y="1750452"/>
            <a:ext cx="10048985" cy="3974891"/>
          </a:xfrm>
          <a:prstGeom prst="roundRect">
            <a:avLst/>
          </a:prstGeom>
          <a:solidFill>
            <a:srgbClr val="FFDA65"/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just">
              <a:buFont typeface="Wingdings" panose="05000000000000000000" pitchFamily="2" charset="2"/>
              <a:buChar char="§"/>
              <a:defRPr/>
            </a:pPr>
            <a:r>
              <a:rPr lang="es-ES" sz="2400" dirty="0">
                <a:solidFill>
                  <a:schemeClr val="tx1"/>
                </a:solidFill>
                <a:latin typeface="Bahnschrift Condensed" panose="020B0502040204020203" pitchFamily="34" charset="0"/>
              </a:rPr>
              <a:t>Los criterios de Priorización de los GR y GL consiste en ordenar las funciones y servicios en los que tiene competencia los Gobiernos Regionales, las Municipalidades Provinciales y Distritales, calificándolos de más a menos prioritarios. </a:t>
            </a:r>
          </a:p>
          <a:p>
            <a:pPr algn="just">
              <a:defRPr/>
            </a:pPr>
            <a:endParaRPr lang="es-ES" sz="2400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  <a:defRPr/>
            </a:pPr>
            <a:r>
              <a:rPr lang="es-ES" sz="2400" dirty="0">
                <a:solidFill>
                  <a:schemeClr val="tx1"/>
                </a:solidFill>
                <a:latin typeface="Bahnschrift Condensed" panose="020B0502040204020203" pitchFamily="34" charset="0"/>
              </a:rPr>
              <a:t>Para establecer adecuadamente sus criterios de priorización, los Gobiernos Regionales y Gobiernos Locales (Municipalidades Provinciales y Distritales) deberán establecer el orden de prioridad de sus servicios basados en la Ruta Estratégica del Plan Estratégico Institucional (PEI) vigente</a:t>
            </a:r>
            <a:r>
              <a:rPr lang="es-ES" sz="2400" dirty="0" smtClean="0">
                <a:solidFill>
                  <a:schemeClr val="tx1"/>
                </a:solidFill>
                <a:latin typeface="Bahnschrift Condensed" panose="020B0502040204020203" pitchFamily="34" charset="0"/>
              </a:rPr>
              <a:t>.</a:t>
            </a:r>
            <a:endParaRPr lang="es-PE" b="1" dirty="0">
              <a:solidFill>
                <a:schemeClr val="tx1"/>
              </a:solidFill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ctrTitle" idx="4294967295"/>
          </p:nvPr>
        </p:nvSpPr>
        <p:spPr>
          <a:xfrm>
            <a:off x="1478857" y="795791"/>
            <a:ext cx="9144000" cy="434975"/>
          </a:xfrm>
        </p:spPr>
        <p:txBody>
          <a:bodyPr>
            <a:normAutofit fontScale="90000"/>
          </a:bodyPr>
          <a:lstStyle/>
          <a:p>
            <a:pPr algn="ctr"/>
            <a:r>
              <a:rPr lang="es-ES" sz="3600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Criterios de priorización</a:t>
            </a:r>
            <a:endParaRPr lang="es-PE" sz="3600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7" name="Rectángulo 6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398433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>
            <a:extLst>
              <a:ext uri="{FF2B5EF4-FFF2-40B4-BE49-F238E27FC236}">
                <a16:creationId xmlns:a16="http://schemas.microsoft.com/office/drawing/2014/main" xmlns="" id="{ABF8BD99-C422-4C49-B957-34E0376E5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140" y="612377"/>
            <a:ext cx="9810572" cy="980596"/>
          </a:xfrm>
        </p:spPr>
        <p:txBody>
          <a:bodyPr>
            <a:normAutofit/>
          </a:bodyPr>
          <a:lstStyle/>
          <a:p>
            <a:r>
              <a:rPr lang="es-PE" sz="3600" b="1" dirty="0">
                <a:solidFill>
                  <a:schemeClr val="tx1"/>
                </a:solidFill>
                <a:latin typeface="Bahnschrift Condensed" panose="020B0502040204020203" pitchFamily="34" charset="0"/>
                <a:cs typeface="Arial" panose="020B0604020202020204" pitchFamily="34" charset="0"/>
              </a:rPr>
              <a:t>Tipos de Criterios de priorización</a:t>
            </a:r>
          </a:p>
        </p:txBody>
      </p:sp>
      <p:sp>
        <p:nvSpPr>
          <p:cNvPr id="8" name="Rectángulo redondeado 7"/>
          <p:cNvSpPr/>
          <p:nvPr/>
        </p:nvSpPr>
        <p:spPr bwMode="auto">
          <a:xfrm>
            <a:off x="1327727" y="1999311"/>
            <a:ext cx="6085444" cy="1419896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ES" sz="2800" dirty="0">
                <a:solidFill>
                  <a:schemeClr val="tx1"/>
                </a:solidFill>
                <a:latin typeface="Bahnschrift Condensed" panose="020B0502040204020203" pitchFamily="34" charset="0"/>
              </a:rPr>
              <a:t>Criterios de priorización de GR y GL</a:t>
            </a:r>
          </a:p>
        </p:txBody>
      </p:sp>
      <p:sp>
        <p:nvSpPr>
          <p:cNvPr id="9" name="Rectángulo redondeado 8"/>
          <p:cNvSpPr/>
          <p:nvPr/>
        </p:nvSpPr>
        <p:spPr bwMode="auto">
          <a:xfrm>
            <a:off x="1934477" y="3636843"/>
            <a:ext cx="6044752" cy="1408839"/>
          </a:xfrm>
          <a:prstGeom prst="roundRect">
            <a:avLst/>
          </a:prstGeom>
          <a:solidFill>
            <a:srgbClr val="FFDA65"/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ES" sz="2800" dirty="0">
                <a:solidFill>
                  <a:schemeClr val="tx1"/>
                </a:solidFill>
                <a:latin typeface="Bahnschrift Condensed" panose="020B0502040204020203" pitchFamily="34" charset="0"/>
              </a:rPr>
              <a:t>Criterios de priorización sectoriales</a:t>
            </a:r>
          </a:p>
        </p:txBody>
      </p:sp>
      <p:pic>
        <p:nvPicPr>
          <p:cNvPr id="10" name="Imagen 9" descr="▷ ¿Cómo priorizar cuando todo parece una prioridad? ⋆ Rincón de la  Psicología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994" t="15428" r="13570" b="14017"/>
          <a:stretch/>
        </p:blipFill>
        <p:spPr bwMode="auto">
          <a:xfrm>
            <a:off x="8218714" y="2497152"/>
            <a:ext cx="2993367" cy="19115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Rectángulo 10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152712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675394C-EBCE-48F7-9B1D-C1C85150E0F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83944" y="598583"/>
            <a:ext cx="10142537" cy="546100"/>
          </a:xfrm>
        </p:spPr>
        <p:txBody>
          <a:bodyPr>
            <a:normAutofit fontScale="90000"/>
          </a:bodyPr>
          <a:lstStyle/>
          <a:p>
            <a:pPr algn="ctr"/>
            <a:r>
              <a:rPr lang="es-PE" sz="3600" dirty="0">
                <a:solidFill>
                  <a:schemeClr val="tx1"/>
                </a:solidFill>
                <a:latin typeface="Bahnschrift Condensed" panose="020B0502040204020203" pitchFamily="34" charset="0"/>
                <a:cs typeface="Arial" panose="020B0604020202020204" pitchFamily="34" charset="0"/>
              </a:rPr>
              <a:t>Criterios de priorización de GR y GL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t="1424"/>
          <a:stretch/>
        </p:blipFill>
        <p:spPr>
          <a:xfrm>
            <a:off x="655136" y="2104564"/>
            <a:ext cx="6186571" cy="422003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8464" y="2003886"/>
            <a:ext cx="3610141" cy="432071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2013" y="3040557"/>
            <a:ext cx="1476451" cy="1343436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1184986" y="1209125"/>
            <a:ext cx="10141495" cy="830997"/>
          </a:xfrm>
          <a:prstGeom prst="rect">
            <a:avLst/>
          </a:prstGeom>
          <a:solidFill>
            <a:srgbClr val="B4003C"/>
          </a:solidFill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Bahnschrift Condensed" panose="020B0502040204020203" pitchFamily="34" charset="0"/>
              </a:rPr>
              <a:t>Sistematización de la relación de los Objetivos Estratégicos y Acciones Estratégicas del PEI y los Servicios del SNPMGI </a:t>
            </a:r>
            <a:endParaRPr lang="es-PE" sz="2400" dirty="0">
              <a:solidFill>
                <a:schemeClr val="bg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0" name="Rectángulo 9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129800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redondeado 4"/>
          <p:cNvSpPr/>
          <p:nvPr/>
        </p:nvSpPr>
        <p:spPr bwMode="auto">
          <a:xfrm>
            <a:off x="2579379" y="1231184"/>
            <a:ext cx="2016807" cy="904245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OBLIGATORIOS</a:t>
            </a:r>
            <a:endParaRPr lang="es-PE" sz="2000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6" name="Rectángulo redondeado 5"/>
          <p:cNvSpPr/>
          <p:nvPr/>
        </p:nvSpPr>
        <p:spPr bwMode="auto">
          <a:xfrm>
            <a:off x="5437135" y="1200012"/>
            <a:ext cx="3852901" cy="443568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 cmpd="sng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Cierre de brechas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8" name="Rectángulo redondeado 7"/>
          <p:cNvSpPr/>
          <p:nvPr/>
        </p:nvSpPr>
        <p:spPr bwMode="auto">
          <a:xfrm>
            <a:off x="5437137" y="1680011"/>
            <a:ext cx="3852900" cy="455418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 cmpd="sng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Alineamiento al planeamiento estratégico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9" name="Rectángulo redondeado 8"/>
          <p:cNvSpPr/>
          <p:nvPr/>
        </p:nvSpPr>
        <p:spPr bwMode="auto">
          <a:xfrm>
            <a:off x="2579379" y="3405889"/>
            <a:ext cx="2018260" cy="880295"/>
          </a:xfrm>
          <a:prstGeom prst="roundRect">
            <a:avLst/>
          </a:prstGeom>
          <a:solidFill>
            <a:srgbClr val="FFC000"/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OPCIONALES</a:t>
            </a:r>
            <a:endParaRPr lang="es-PE" sz="2000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0" name="Rectángulo redondeado 9"/>
          <p:cNvSpPr/>
          <p:nvPr/>
        </p:nvSpPr>
        <p:spPr bwMode="auto">
          <a:xfrm>
            <a:off x="5473642" y="2454206"/>
            <a:ext cx="3828564" cy="411895"/>
          </a:xfrm>
          <a:prstGeom prst="roundRect">
            <a:avLst/>
          </a:prstGeom>
          <a:solidFill>
            <a:srgbClr val="FFB7B7"/>
          </a:solidFill>
          <a:ln w="28575" cmpd="sng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Pobreza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1" name="Rectángulo redondeado 10"/>
          <p:cNvSpPr/>
          <p:nvPr/>
        </p:nvSpPr>
        <p:spPr bwMode="auto">
          <a:xfrm>
            <a:off x="5473642" y="2879761"/>
            <a:ext cx="3828564" cy="312232"/>
          </a:xfrm>
          <a:prstGeom prst="roundRect">
            <a:avLst/>
          </a:prstGeom>
          <a:solidFill>
            <a:srgbClr val="FFB7B7"/>
          </a:solidFill>
          <a:ln w="28575" cmpd="sng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Población beneficiaria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2" name="Rectángulo redondeado 11"/>
          <p:cNvSpPr/>
          <p:nvPr/>
        </p:nvSpPr>
        <p:spPr bwMode="auto">
          <a:xfrm>
            <a:off x="5473642" y="3191993"/>
            <a:ext cx="3828564" cy="440317"/>
          </a:xfrm>
          <a:prstGeom prst="roundRect">
            <a:avLst/>
          </a:prstGeom>
          <a:solidFill>
            <a:srgbClr val="FFB7B7"/>
          </a:solidFill>
          <a:ln w="28575" cmpd="sng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b="1" dirty="0" err="1">
                <a:solidFill>
                  <a:schemeClr val="tx1"/>
                </a:solidFill>
                <a:latin typeface="Bahnschrift Condensed" panose="020B0502040204020203" pitchFamily="34" charset="0"/>
              </a:rPr>
              <a:t>Ejecutabilidad</a:t>
            </a:r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 Presupuestal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3" name="Rectángulo redondeado 12"/>
          <p:cNvSpPr/>
          <p:nvPr/>
        </p:nvSpPr>
        <p:spPr bwMode="auto">
          <a:xfrm>
            <a:off x="5473642" y="3640387"/>
            <a:ext cx="3828564" cy="415495"/>
          </a:xfrm>
          <a:prstGeom prst="roundRect">
            <a:avLst/>
          </a:prstGeom>
          <a:solidFill>
            <a:srgbClr val="FFB7B7"/>
          </a:solidFill>
          <a:ln w="28575" cmpd="sng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Presupuesto de Inversión Pública Per cápita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4" name="Rectángulo redondeado 13"/>
          <p:cNvSpPr/>
          <p:nvPr/>
        </p:nvSpPr>
        <p:spPr bwMode="auto">
          <a:xfrm>
            <a:off x="2579379" y="5563311"/>
            <a:ext cx="1929896" cy="958577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ES" sz="2000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ESPECIFICOS</a:t>
            </a:r>
            <a:endParaRPr lang="es-PE" sz="2000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5" name="Rectángulo redondeado 14"/>
          <p:cNvSpPr/>
          <p:nvPr/>
        </p:nvSpPr>
        <p:spPr bwMode="auto">
          <a:xfrm>
            <a:off x="5461473" y="4064691"/>
            <a:ext cx="3828564" cy="413967"/>
          </a:xfrm>
          <a:prstGeom prst="roundRect">
            <a:avLst/>
          </a:prstGeom>
          <a:solidFill>
            <a:srgbClr val="FFB7B7"/>
          </a:solidFill>
          <a:ln w="28575" cmpd="sng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Impacto ambiental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6" name="Rectángulo redondeado 15"/>
          <p:cNvSpPr/>
          <p:nvPr/>
        </p:nvSpPr>
        <p:spPr bwMode="auto">
          <a:xfrm>
            <a:off x="5473642" y="4487467"/>
            <a:ext cx="3828564" cy="413967"/>
          </a:xfrm>
          <a:prstGeom prst="roundRect">
            <a:avLst/>
          </a:prstGeom>
          <a:solidFill>
            <a:srgbClr val="FFB7B7"/>
          </a:solidFill>
          <a:ln w="28575" cmpd="sng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Zonas vulnerables o de frontera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7" name="Rectángulo redondeado 16"/>
          <p:cNvSpPr/>
          <p:nvPr/>
        </p:nvSpPr>
        <p:spPr bwMode="auto">
          <a:xfrm>
            <a:off x="5473642" y="4924640"/>
            <a:ext cx="3816395" cy="408380"/>
          </a:xfrm>
          <a:prstGeom prst="roundRect">
            <a:avLst/>
          </a:prstGeom>
          <a:solidFill>
            <a:srgbClr val="FFB7B7"/>
          </a:solidFill>
          <a:ln w="28575" cmpd="sng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Sinergias de la inversión pública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8" name="Rectángulo redondeado 17"/>
          <p:cNvSpPr/>
          <p:nvPr/>
        </p:nvSpPr>
        <p:spPr bwMode="auto">
          <a:xfrm>
            <a:off x="5491894" y="5824868"/>
            <a:ext cx="3816395" cy="40838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 cmpd="sng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b="1" dirty="0">
                <a:solidFill>
                  <a:schemeClr val="tx1"/>
                </a:solidFill>
                <a:latin typeface="Bahnschrift Condensed" panose="020B0502040204020203" pitchFamily="34" charset="0"/>
              </a:rPr>
              <a:t>Criterio específico 1: Establecido por el sector </a:t>
            </a:r>
            <a:endParaRPr lang="es-PE" b="1" dirty="0">
              <a:solidFill>
                <a:schemeClr val="tx1"/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19" name="Título 1">
            <a:extLst>
              <a:ext uri="{FF2B5EF4-FFF2-40B4-BE49-F238E27FC236}">
                <a16:creationId xmlns:a16="http://schemas.microsoft.com/office/drawing/2014/main" xmlns="" id="{ABF8BD99-C422-4C49-B957-34E0376E5E42}"/>
              </a:ext>
            </a:extLst>
          </p:cNvPr>
          <p:cNvSpPr txBox="1">
            <a:spLocks/>
          </p:cNvSpPr>
          <p:nvPr/>
        </p:nvSpPr>
        <p:spPr>
          <a:xfrm>
            <a:off x="2145198" y="466291"/>
            <a:ext cx="8973085" cy="74233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PE" sz="3600" b="1" dirty="0">
                <a:latin typeface="Bahnschrift Condensed" panose="020B0502040204020203" pitchFamily="34" charset="0"/>
                <a:cs typeface="Arial" panose="020B0604020202020204" pitchFamily="34" charset="0"/>
              </a:rPr>
              <a:t>Criterios de priorización sectoriales</a:t>
            </a:r>
          </a:p>
        </p:txBody>
      </p:sp>
      <p:sp>
        <p:nvSpPr>
          <p:cNvPr id="20" name="Abrir llave 19"/>
          <p:cNvSpPr/>
          <p:nvPr/>
        </p:nvSpPr>
        <p:spPr>
          <a:xfrm>
            <a:off x="4792085" y="1031953"/>
            <a:ext cx="560608" cy="1223254"/>
          </a:xfrm>
          <a:prstGeom prst="leftBrace">
            <a:avLst>
              <a:gd name="adj1" fmla="val 8333"/>
              <a:gd name="adj2" fmla="val 49842"/>
            </a:avLst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Abrir llave 20"/>
          <p:cNvSpPr/>
          <p:nvPr/>
        </p:nvSpPr>
        <p:spPr>
          <a:xfrm>
            <a:off x="4792085" y="2367185"/>
            <a:ext cx="525262" cy="2965835"/>
          </a:xfrm>
          <a:prstGeom prst="leftBrace">
            <a:avLst>
              <a:gd name="adj1" fmla="val 8333"/>
              <a:gd name="adj2" fmla="val 49842"/>
            </a:avLst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Abrir llave 21"/>
          <p:cNvSpPr/>
          <p:nvPr/>
        </p:nvSpPr>
        <p:spPr>
          <a:xfrm>
            <a:off x="4792085" y="5563311"/>
            <a:ext cx="525262" cy="1044363"/>
          </a:xfrm>
          <a:prstGeom prst="leftBrace">
            <a:avLst>
              <a:gd name="adj1" fmla="val 8333"/>
              <a:gd name="adj2" fmla="val 49842"/>
            </a:avLst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Rectángulo 22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111051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BF8BD99-C422-4C49-B957-34E0376E5E42}"/>
              </a:ext>
            </a:extLst>
          </p:cNvPr>
          <p:cNvSpPr txBox="1">
            <a:spLocks/>
          </p:cNvSpPr>
          <p:nvPr/>
        </p:nvSpPr>
        <p:spPr>
          <a:xfrm>
            <a:off x="1256578" y="631843"/>
            <a:ext cx="8973085" cy="74233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PE" sz="3600" dirty="0">
                <a:latin typeface="Bahnschrift Condensed" panose="020B0502040204020203" pitchFamily="34" charset="0"/>
                <a:cs typeface="Arial" panose="020B0604020202020204" pitchFamily="34" charset="0"/>
              </a:rPr>
              <a:t>Priorización de la cartera de inversiones</a:t>
            </a:r>
          </a:p>
        </p:txBody>
      </p:sp>
      <p:sp>
        <p:nvSpPr>
          <p:cNvPr id="5" name="Rectángulo redondeado 4"/>
          <p:cNvSpPr/>
          <p:nvPr/>
        </p:nvSpPr>
        <p:spPr bwMode="auto">
          <a:xfrm>
            <a:off x="609600" y="5033068"/>
            <a:ext cx="5133520" cy="1443932"/>
          </a:xfrm>
          <a:prstGeom prst="roundRect">
            <a:avLst/>
          </a:prstGeom>
          <a:solidFill>
            <a:srgbClr val="FFDA65"/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s-ES" sz="1600" b="1" dirty="0">
                <a:solidFill>
                  <a:schemeClr val="tx1"/>
                </a:solidFill>
              </a:rPr>
              <a:t>A </a:t>
            </a:r>
            <a:r>
              <a:rPr lang="es-ES" sz="1600" dirty="0">
                <a:solidFill>
                  <a:schemeClr val="tx1"/>
                </a:solidFill>
              </a:rPr>
              <a:t>En liquidación o por iniciar liquidación</a:t>
            </a:r>
            <a:r>
              <a:rPr lang="es-ES" sz="1600" b="1" dirty="0">
                <a:solidFill>
                  <a:schemeClr val="tx1"/>
                </a:solidFill>
              </a:rPr>
              <a:t>. </a:t>
            </a:r>
          </a:p>
          <a:p>
            <a:r>
              <a:rPr lang="es-ES" sz="1600" b="1" dirty="0">
                <a:solidFill>
                  <a:schemeClr val="tx1"/>
                </a:solidFill>
              </a:rPr>
              <a:t>B1 </a:t>
            </a:r>
            <a:r>
              <a:rPr lang="es-ES" sz="1600" dirty="0">
                <a:solidFill>
                  <a:schemeClr val="tx1"/>
                </a:solidFill>
              </a:rPr>
              <a:t>En ejecución que culminen en el año 1 del PMI. </a:t>
            </a:r>
          </a:p>
          <a:p>
            <a:r>
              <a:rPr lang="es-ES" sz="1600" b="1" dirty="0">
                <a:solidFill>
                  <a:schemeClr val="tx1"/>
                </a:solidFill>
              </a:rPr>
              <a:t>B2 </a:t>
            </a:r>
            <a:r>
              <a:rPr lang="es-ES" sz="1600" dirty="0">
                <a:solidFill>
                  <a:schemeClr val="tx1"/>
                </a:solidFill>
              </a:rPr>
              <a:t>En ejecución que culminen en el año 2 del PMI. </a:t>
            </a:r>
          </a:p>
          <a:p>
            <a:r>
              <a:rPr lang="es-ES" sz="1600" b="1" dirty="0">
                <a:solidFill>
                  <a:schemeClr val="tx1"/>
                </a:solidFill>
              </a:rPr>
              <a:t>B3</a:t>
            </a:r>
            <a:r>
              <a:rPr lang="es-ES" sz="1600" dirty="0">
                <a:solidFill>
                  <a:schemeClr val="tx1"/>
                </a:solidFill>
              </a:rPr>
              <a:t> En ejecución que culminen en el año 3 del PMI. </a:t>
            </a:r>
          </a:p>
          <a:p>
            <a:r>
              <a:rPr lang="es-ES" sz="1600" b="1" dirty="0">
                <a:solidFill>
                  <a:schemeClr val="tx1"/>
                </a:solidFill>
              </a:rPr>
              <a:t>C </a:t>
            </a:r>
            <a:r>
              <a:rPr lang="es-ES" sz="1600" dirty="0">
                <a:solidFill>
                  <a:schemeClr val="tx1"/>
                </a:solidFill>
              </a:rPr>
              <a:t>En ejecución cuya culminación exceda el periodo del PMI</a:t>
            </a:r>
          </a:p>
        </p:txBody>
      </p:sp>
      <p:sp>
        <p:nvSpPr>
          <p:cNvPr id="6" name="Rectángulo redondeado 5"/>
          <p:cNvSpPr/>
          <p:nvPr/>
        </p:nvSpPr>
        <p:spPr bwMode="auto">
          <a:xfrm>
            <a:off x="5888053" y="5033068"/>
            <a:ext cx="5846747" cy="1443932"/>
          </a:xfrm>
          <a:prstGeom prst="roundRect">
            <a:avLst/>
          </a:prstGeom>
          <a:solidFill>
            <a:srgbClr val="FFDA65"/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s-ES" sz="1600" b="1" dirty="0">
                <a:solidFill>
                  <a:schemeClr val="tx1"/>
                </a:solidFill>
              </a:rPr>
              <a:t>D</a:t>
            </a:r>
            <a:r>
              <a:rPr lang="es-ES" sz="1600" dirty="0">
                <a:solidFill>
                  <a:schemeClr val="tx1"/>
                </a:solidFill>
              </a:rPr>
              <a:t> Sin ejecución, con expediente técnico o documento equivalente.</a:t>
            </a:r>
          </a:p>
          <a:p>
            <a:r>
              <a:rPr lang="es-ES" sz="1600" b="1" dirty="0">
                <a:solidFill>
                  <a:schemeClr val="tx1"/>
                </a:solidFill>
              </a:rPr>
              <a:t>E</a:t>
            </a:r>
            <a:r>
              <a:rPr lang="es-ES" sz="1600" dirty="0">
                <a:solidFill>
                  <a:schemeClr val="tx1"/>
                </a:solidFill>
              </a:rPr>
              <a:t> Sin ejecución física, con expediente técnico o documento equivalente en elaboración.</a:t>
            </a:r>
          </a:p>
          <a:p>
            <a:r>
              <a:rPr lang="es-ES" sz="1600" b="1" dirty="0">
                <a:solidFill>
                  <a:schemeClr val="tx1"/>
                </a:solidFill>
              </a:rPr>
              <a:t>F</a:t>
            </a:r>
            <a:r>
              <a:rPr lang="es-ES" sz="1600" dirty="0">
                <a:solidFill>
                  <a:schemeClr val="tx1"/>
                </a:solidFill>
              </a:rPr>
              <a:t> Sin ejecución física ni financiera aprobadas o viables vigentes.</a:t>
            </a:r>
          </a:p>
          <a:p>
            <a:r>
              <a:rPr lang="es-ES" sz="1600" b="1" dirty="0">
                <a:solidFill>
                  <a:schemeClr val="tx1"/>
                </a:solidFill>
              </a:rPr>
              <a:t>G</a:t>
            </a:r>
            <a:r>
              <a:rPr lang="es-ES" sz="1600" dirty="0">
                <a:solidFill>
                  <a:schemeClr val="tx1"/>
                </a:solidFill>
              </a:rPr>
              <a:t> En formulación y evaluación.</a:t>
            </a:r>
          </a:p>
          <a:p>
            <a:r>
              <a:rPr lang="es-ES" sz="1600" b="1" dirty="0">
                <a:solidFill>
                  <a:schemeClr val="tx1"/>
                </a:solidFill>
              </a:rPr>
              <a:t>H</a:t>
            </a:r>
            <a:r>
              <a:rPr lang="es-ES" sz="1600" dirty="0">
                <a:solidFill>
                  <a:schemeClr val="tx1"/>
                </a:solidFill>
              </a:rPr>
              <a:t> Ideas</a:t>
            </a:r>
          </a:p>
        </p:txBody>
      </p:sp>
      <p:sp>
        <p:nvSpPr>
          <p:cNvPr id="7" name="Rectángulo redondeado 6"/>
          <p:cNvSpPr/>
          <p:nvPr/>
        </p:nvSpPr>
        <p:spPr bwMode="auto">
          <a:xfrm>
            <a:off x="511630" y="1188122"/>
            <a:ext cx="11070770" cy="3198821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s-ES" sz="2400" b="1" dirty="0">
                <a:solidFill>
                  <a:schemeClr val="tx1"/>
                </a:solidFill>
                <a:latin typeface="Bahnschrift Light Condensed" panose="020B0502040204020203" pitchFamily="34" charset="0"/>
              </a:rPr>
              <a:t>1° Las inversiones son ordenadas teniendo en cuenta el orden de prelación de las inversiones. Esto permite asignar los recursos primero a las inversiones que se encuentran a punto de culminar.</a:t>
            </a:r>
          </a:p>
          <a:p>
            <a:r>
              <a:rPr lang="es-ES" sz="2400" b="1" dirty="0">
                <a:solidFill>
                  <a:schemeClr val="tx1"/>
                </a:solidFill>
                <a:latin typeface="Bahnschrift Light Condensed" panose="020B0502040204020203" pitchFamily="34" charset="0"/>
              </a:rPr>
              <a:t>2° Se ordena las inversiones según el orden de servicios establecidos en los criterios de priorización de los gobiernos regionales y locales.</a:t>
            </a:r>
          </a:p>
          <a:p>
            <a:r>
              <a:rPr lang="es-ES" sz="2400" b="1" dirty="0">
                <a:solidFill>
                  <a:schemeClr val="tx1"/>
                </a:solidFill>
                <a:latin typeface="Bahnschrift Light Condensed" panose="020B0502040204020203" pitchFamily="34" charset="0"/>
              </a:rPr>
              <a:t>3° ° Dentro de cada sub-conjunto de inversiones determinado por criterios de priorización de los gobiernos regionales y locales se ordena según el puntaje obtenido con la aplicación de los criterios de priorización sectoriales. </a:t>
            </a:r>
            <a:endParaRPr lang="es-PE" sz="2400" b="1" dirty="0">
              <a:solidFill>
                <a:schemeClr val="tx1"/>
              </a:solidFill>
              <a:latin typeface="Bahnschrift Light Condensed" panose="020B0502040204020203" pitchFamily="34" charset="0"/>
            </a:endParaRP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ABF8BD99-C422-4C49-B957-34E0376E5E42}"/>
              </a:ext>
            </a:extLst>
          </p:cNvPr>
          <p:cNvSpPr txBox="1">
            <a:spLocks/>
          </p:cNvSpPr>
          <p:nvPr/>
        </p:nvSpPr>
        <p:spPr>
          <a:xfrm>
            <a:off x="851934" y="4594303"/>
            <a:ext cx="2163409" cy="34891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PE" sz="1800" dirty="0">
                <a:latin typeface="Bahnschrift Condensed" panose="020B0502040204020203" pitchFamily="34" charset="0"/>
                <a:cs typeface="Arial" panose="020B0604020202020204" pitchFamily="34" charset="0"/>
              </a:rPr>
              <a:t>Orden de prelación</a:t>
            </a:r>
          </a:p>
        </p:txBody>
      </p:sp>
      <p:sp>
        <p:nvSpPr>
          <p:cNvPr id="9" name="Rectángulo 8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266765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05358" y="4192809"/>
            <a:ext cx="3530600" cy="1704975"/>
          </a:xfrm>
        </p:spPr>
        <p:txBody>
          <a:bodyPr>
            <a:normAutofit/>
          </a:bodyPr>
          <a:lstStyle/>
          <a:p>
            <a:pPr algn="ctr"/>
            <a:r>
              <a:rPr lang="es-PE" sz="7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Gracias.</a:t>
            </a:r>
          </a:p>
        </p:txBody>
      </p:sp>
      <p:pic>
        <p:nvPicPr>
          <p:cNvPr id="7" name="Imagen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498" y="1046494"/>
            <a:ext cx="3572715" cy="28984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>
                <a:lumMod val="9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ángulo 5"/>
          <p:cNvSpPr/>
          <p:nvPr/>
        </p:nvSpPr>
        <p:spPr bwMode="white">
          <a:xfrm>
            <a:off x="1023401" y="94139"/>
            <a:ext cx="359214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">
              <a:lnSpc>
                <a:spcPct val="90000"/>
              </a:lnSpc>
              <a:defRPr/>
            </a:pPr>
            <a:r>
              <a:rPr lang="es-ES" sz="1400" b="1" spc="144" dirty="0">
                <a:solidFill>
                  <a:schemeClr val="bg1"/>
                </a:solidFill>
                <a:cs typeface="Calibri"/>
              </a:rPr>
              <a:t>Programación Multianual de Inversiones</a:t>
            </a:r>
          </a:p>
        </p:txBody>
      </p:sp>
    </p:spTree>
    <p:extLst>
      <p:ext uri="{BB962C8B-B14F-4D97-AF65-F5344CB8AC3E}">
        <p14:creationId xmlns:p14="http://schemas.microsoft.com/office/powerpoint/2010/main" val="426945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1" id="{1C061569-19E9-436F-8F74-A118CC2B4D9A}" vid="{F8FCE733-A08E-4F0A-B3FF-39CF2AF5EE03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6193</TotalTime>
  <Words>1162</Words>
  <Application>Microsoft Office PowerPoint</Application>
  <PresentationFormat>Panorámica</PresentationFormat>
  <Paragraphs>154</Paragraphs>
  <Slides>18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33" baseType="lpstr">
      <vt:lpstr>Arial</vt:lpstr>
      <vt:lpstr>Arial Black</vt:lpstr>
      <vt:lpstr>Bahnschrift Condensed</vt:lpstr>
      <vt:lpstr>Bahnschrift Light Condensed</vt:lpstr>
      <vt:lpstr>Bahnschrift SemiLight</vt:lpstr>
      <vt:lpstr>Berlin Sans FB Demi</vt:lpstr>
      <vt:lpstr>Calibri</vt:lpstr>
      <vt:lpstr>Calibri Light</vt:lpstr>
      <vt:lpstr>Franklin Gothic Demi</vt:lpstr>
      <vt:lpstr>Franklin Gothic Demi Cond</vt:lpstr>
      <vt:lpstr>Nunito</vt:lpstr>
      <vt:lpstr>Tahoma</vt:lpstr>
      <vt:lpstr>Wingdings</vt:lpstr>
      <vt:lpstr>Wingdings 3</vt:lpstr>
      <vt:lpstr>Tema1</vt:lpstr>
      <vt:lpstr>Presentación de PowerPoint</vt:lpstr>
      <vt:lpstr>Presentación de PowerPoint</vt:lpstr>
      <vt:lpstr>Presentación de PowerPoint</vt:lpstr>
      <vt:lpstr>ORGANOS DEL SISTEMA INVIERTE.PE</vt:lpstr>
      <vt:lpstr>Presentación de PowerPoint</vt:lpstr>
      <vt:lpstr>Presentación de PowerPoint</vt:lpstr>
      <vt:lpstr>Presentación de PowerPoint</vt:lpstr>
      <vt:lpstr>Presentación de PowerPoint</vt:lpstr>
      <vt:lpstr>PROGRAMA MULTIANUAL DE INVERSIONES (PMI)</vt:lpstr>
      <vt:lpstr>Componentes del PMI</vt:lpstr>
      <vt:lpstr>Diagnóstico de brechas</vt:lpstr>
      <vt:lpstr>Contenido mínimo del diagnostico de brechas</vt:lpstr>
      <vt:lpstr>Criterios de priorización</vt:lpstr>
      <vt:lpstr>Tipos de Criterios de priorización</vt:lpstr>
      <vt:lpstr>Criterios de priorización de GR y GL</vt:lpstr>
      <vt:lpstr>Presentación de PowerPoint</vt:lpstr>
      <vt:lpstr>Presentación de PowerPoint</vt:lpstr>
      <vt:lpstr>Gracias.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MPT TACNA</dc:creator>
  <cp:lastModifiedBy>Fiorella Maribel Sanchez Zea</cp:lastModifiedBy>
  <cp:revision>247</cp:revision>
  <cp:lastPrinted>2023-10-04T19:36:01Z</cp:lastPrinted>
  <dcterms:created xsi:type="dcterms:W3CDTF">2023-04-17T22:32:15Z</dcterms:created>
  <dcterms:modified xsi:type="dcterms:W3CDTF">2023-10-04T19:59:59Z</dcterms:modified>
</cp:coreProperties>
</file>